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9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38F87B6-3DB7-4B2D-A137-5A7F8D4C6030}">
          <p14:sldIdLst>
            <p14:sldId id="269"/>
            <p14:sldId id="278"/>
            <p14:sldId id="279"/>
          </p14:sldIdLst>
        </p14:section>
        <p14:section name="Selected Results" id="{72092C8D-C449-43EF-B002-660F49C38414}">
          <p14:sldIdLst>
            <p14:sldId id="280"/>
            <p14:sldId id="281"/>
            <p14:sldId id="282"/>
            <p14:sldId id="283"/>
            <p14:sldId id="284"/>
            <p14:sldId id="285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holas Anderson" initials="NA" lastIdx="1" clrIdx="0">
    <p:extLst>
      <p:ext uri="{19B8F6BF-5375-455C-9EA6-DF929625EA0E}">
        <p15:presenceInfo xmlns:p15="http://schemas.microsoft.com/office/powerpoint/2012/main" userId="de69f5ffe08442e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4F"/>
    <a:srgbClr val="FFA3A3"/>
    <a:srgbClr val="6095D6"/>
    <a:srgbClr val="033C9A"/>
    <a:srgbClr val="183D93"/>
    <a:srgbClr val="153379"/>
    <a:srgbClr val="EBD128"/>
    <a:srgbClr val="2D43A2"/>
    <a:srgbClr val="233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89840" autoAdjust="0"/>
  </p:normalViewPr>
  <p:slideViewPr>
    <p:cSldViewPr snapToGrid="0" snapToObjects="1">
      <p:cViewPr varScale="1">
        <p:scale>
          <a:sx n="78" d="100"/>
          <a:sy n="78" d="100"/>
        </p:scale>
        <p:origin x="11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276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cdata\departments\deans\ois\@Nick\1%20-%20Ongoing%20Assignments\7%20ESS%20Fall%202018\Analysis\Data%20for%20final%20present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tcdata\departments\deans\ois\@Nick\1%20-%20Ongoing%20Assignments\7%20ESS%20Fall%202018\Analysis\Data%20for%20final%20present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tcdata\departments\deans\ois\@Nick\1%20-%20Ongoing%20Assignments\7%20ESS%20Fall%202018\Analysis\Data%20for%20final%20presenta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tcdata\departments\deans\ois\@Nick\1%20-%20Ongoing%20Assignments\7%20ESS%20Fall%202018\Analysis\Data%20for%20final%20presenta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tcdata\departments\deans\ois\@Nick\1%20-%20Ongoing%20Assignments\7%20ESS%20Fall%202018\Analysis\Data%20for%20final%20presentati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tcdata\departments\deans\ois\@Nick\1%20-%20Ongoing%20Assignments\7%20ESS%20Fall%202018\Analysis\Data%20for%20final%20presentatio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tcdata\departments\deans\ois\@Nick\1%20-%20Ongoing%20Assignments\7%20ESS%20Fall%202018\Analysis\Data%20for%20final%20presentatio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tcdata\departments\deans\ois\@Nick\1%20-%20Ongoing%20Assignments\7%20ESS%20Fall%202018\Analysis\Data%20for%20final%20presentatio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Representation by Degree Level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'Representativness check'!$C$3</c:f>
              <c:strCache>
                <c:ptCount val="1"/>
                <c:pt idx="0">
                  <c:v>Enrolled TC Population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'Representativness check'!$B$4:$B$5</c:f>
              <c:strCache>
                <c:ptCount val="2"/>
                <c:pt idx="0">
                  <c:v>Doctoral</c:v>
                </c:pt>
                <c:pt idx="1">
                  <c:v>Masters</c:v>
                </c:pt>
              </c:strCache>
            </c:strRef>
          </c:cat>
          <c:val>
            <c:numRef>
              <c:f>'Representativness check'!$C$4:$C$5</c:f>
              <c:numCache>
                <c:formatCode>0.00%</c:formatCode>
                <c:ptCount val="2"/>
                <c:pt idx="0">
                  <c:v>0.27845617095508068</c:v>
                </c:pt>
                <c:pt idx="1">
                  <c:v>0.72154382904491932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EF-486D-8B94-E215E1A23565}"/>
            </c:ext>
          </c:extLst>
        </c:ser>
        <c:ser>
          <c:idx val="1"/>
          <c:order val="1"/>
          <c:tx>
            <c:strRef>
              <c:f>'Representativness check'!$D$3</c:f>
              <c:strCache>
                <c:ptCount val="1"/>
                <c:pt idx="0">
                  <c:v>Survey Respondents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'Representativness check'!$B$4:$B$5</c:f>
              <c:strCache>
                <c:ptCount val="2"/>
                <c:pt idx="0">
                  <c:v>Doctoral</c:v>
                </c:pt>
                <c:pt idx="1">
                  <c:v>Masters</c:v>
                </c:pt>
              </c:strCache>
            </c:strRef>
          </c:cat>
          <c:val>
            <c:numRef>
              <c:f>'Representativness check'!$D$4:$D$5</c:f>
              <c:numCache>
                <c:formatCode>0.00%</c:formatCode>
                <c:ptCount val="2"/>
                <c:pt idx="0">
                  <c:v>0.21799561082662766</c:v>
                </c:pt>
                <c:pt idx="1">
                  <c:v>0.78200438917337234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EF-486D-8B94-E215E1A235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1068824"/>
        <c:axId val="161062944"/>
      </c:barChart>
      <c:catAx>
        <c:axId val="161068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062944"/>
        <c:crosses val="autoZero"/>
        <c:auto val="1"/>
        <c:lblAlgn val="ctr"/>
        <c:lblOffset val="100"/>
        <c:noMultiLvlLbl val="0"/>
      </c:catAx>
      <c:valAx>
        <c:axId val="161062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0688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Representation by Department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'Representativness check'!$C$25</c:f>
              <c:strCache>
                <c:ptCount val="1"/>
                <c:pt idx="0">
                  <c:v>Enrolled TC Population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'Representativness check'!$B$26:$B$35</c:f>
              <c:strCache>
                <c:ptCount val="10"/>
                <c:pt idx="0">
                  <c:v>A&amp;H</c:v>
                </c:pt>
                <c:pt idx="1">
                  <c:v>BBS</c:v>
                </c:pt>
                <c:pt idx="2">
                  <c:v>C&amp;T</c:v>
                </c:pt>
                <c:pt idx="3">
                  <c:v>CCP</c:v>
                </c:pt>
                <c:pt idx="4">
                  <c:v>EDP</c:v>
                </c:pt>
                <c:pt idx="5">
                  <c:v>HBS</c:v>
                </c:pt>
                <c:pt idx="6">
                  <c:v>HUD</c:v>
                </c:pt>
                <c:pt idx="7">
                  <c:v>ITS</c:v>
                </c:pt>
                <c:pt idx="8">
                  <c:v>MST</c:v>
                </c:pt>
                <c:pt idx="9">
                  <c:v>ORL</c:v>
                </c:pt>
              </c:strCache>
            </c:strRef>
          </c:cat>
          <c:val>
            <c:numRef>
              <c:f>'Representativness check'!$C$26:$C$35</c:f>
              <c:numCache>
                <c:formatCode>0.00%</c:formatCode>
                <c:ptCount val="10"/>
                <c:pt idx="0">
                  <c:v>0.18177929854576561</c:v>
                </c:pt>
                <c:pt idx="1">
                  <c:v>7.1428571428571425E-2</c:v>
                </c:pt>
                <c:pt idx="2">
                  <c:v>7.8272027373823785E-2</c:v>
                </c:pt>
                <c:pt idx="3">
                  <c:v>0.15269461077844312</c:v>
                </c:pt>
                <c:pt idx="4">
                  <c:v>5.667236954662104E-2</c:v>
                </c:pt>
                <c:pt idx="5">
                  <c:v>0.1092814371257485</c:v>
                </c:pt>
                <c:pt idx="6">
                  <c:v>6.1163387510692897E-2</c:v>
                </c:pt>
                <c:pt idx="7">
                  <c:v>5.5389221556886227E-2</c:v>
                </c:pt>
                <c:pt idx="8">
                  <c:v>8.8109495295124032E-2</c:v>
                </c:pt>
                <c:pt idx="9">
                  <c:v>0.14520958083832336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17-44BF-B7AB-D6EB7703C78B}"/>
            </c:ext>
          </c:extLst>
        </c:ser>
        <c:ser>
          <c:idx val="1"/>
          <c:order val="1"/>
          <c:tx>
            <c:strRef>
              <c:f>'Representativness check'!$D$42</c:f>
              <c:strCache>
                <c:ptCount val="1"/>
                <c:pt idx="0">
                  <c:v>Survey Respondents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'Representativness check'!$B$26:$B$35</c:f>
              <c:strCache>
                <c:ptCount val="10"/>
                <c:pt idx="0">
                  <c:v>A&amp;H</c:v>
                </c:pt>
                <c:pt idx="1">
                  <c:v>BBS</c:v>
                </c:pt>
                <c:pt idx="2">
                  <c:v>C&amp;T</c:v>
                </c:pt>
                <c:pt idx="3">
                  <c:v>CCP</c:v>
                </c:pt>
                <c:pt idx="4">
                  <c:v>EDP</c:v>
                </c:pt>
                <c:pt idx="5">
                  <c:v>HBS</c:v>
                </c:pt>
                <c:pt idx="6">
                  <c:v>HUD</c:v>
                </c:pt>
                <c:pt idx="7">
                  <c:v>ITS</c:v>
                </c:pt>
                <c:pt idx="8">
                  <c:v>MST</c:v>
                </c:pt>
                <c:pt idx="9">
                  <c:v>ORL</c:v>
                </c:pt>
              </c:strCache>
            </c:strRef>
          </c:cat>
          <c:val>
            <c:numRef>
              <c:f>'Representativness check'!$D$26:$D$35</c:f>
              <c:numCache>
                <c:formatCode>0.00%</c:formatCode>
                <c:ptCount val="10"/>
                <c:pt idx="0">
                  <c:v>0.1748911465892598</c:v>
                </c:pt>
                <c:pt idx="1">
                  <c:v>6.8214804063860671E-2</c:v>
                </c:pt>
                <c:pt idx="2">
                  <c:v>7.8374455732946297E-2</c:v>
                </c:pt>
                <c:pt idx="3">
                  <c:v>0.14731494920174165</c:v>
                </c:pt>
                <c:pt idx="4">
                  <c:v>6.3134978229317851E-2</c:v>
                </c:pt>
                <c:pt idx="5">
                  <c:v>0.10304789550072568</c:v>
                </c:pt>
                <c:pt idx="6">
                  <c:v>7.0391872278664738E-2</c:v>
                </c:pt>
                <c:pt idx="7">
                  <c:v>7.6923076923076927E-2</c:v>
                </c:pt>
                <c:pt idx="8">
                  <c:v>8.1277213352685049E-2</c:v>
                </c:pt>
                <c:pt idx="9">
                  <c:v>0.13642960812772134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17-44BF-B7AB-D6EB7703C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064512"/>
        <c:axId val="161067648"/>
      </c:barChart>
      <c:catAx>
        <c:axId val="16106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067648"/>
        <c:crosses val="autoZero"/>
        <c:auto val="1"/>
        <c:lblAlgn val="ctr"/>
        <c:lblOffset val="100"/>
        <c:noMultiLvlLbl val="0"/>
      </c:catAx>
      <c:valAx>
        <c:axId val="16106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06451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Representation by Gender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'Representativness check'!$C$42</c:f>
              <c:strCache>
                <c:ptCount val="1"/>
                <c:pt idx="0">
                  <c:v>Enrolled TC Population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'Representativness check'!$B$43:$B$44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'Representativness check'!$C$43:$C$44</c:f>
              <c:numCache>
                <c:formatCode>0.00%</c:formatCode>
                <c:ptCount val="2"/>
                <c:pt idx="0">
                  <c:v>0.78276519161549862</c:v>
                </c:pt>
                <c:pt idx="1">
                  <c:v>0.21723480838450138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D1-42BF-8E2C-B027CA8624AC}"/>
            </c:ext>
          </c:extLst>
        </c:ser>
        <c:ser>
          <c:idx val="1"/>
          <c:order val="1"/>
          <c:tx>
            <c:strRef>
              <c:f>'Representativness check'!$D$42</c:f>
              <c:strCache>
                <c:ptCount val="1"/>
                <c:pt idx="0">
                  <c:v>Survey Respondents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'Representativness check'!$B$43:$B$44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'Representativness check'!$D$43:$D$44</c:f>
              <c:numCache>
                <c:formatCode>0.00%</c:formatCode>
                <c:ptCount val="2"/>
                <c:pt idx="0">
                  <c:v>0.81336238198983302</c:v>
                </c:pt>
                <c:pt idx="1">
                  <c:v>0.18663761801016704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D1-42BF-8E2C-B027CA862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1068040"/>
        <c:axId val="161069216"/>
      </c:barChart>
      <c:catAx>
        <c:axId val="161068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069216"/>
        <c:crosses val="autoZero"/>
        <c:auto val="1"/>
        <c:lblAlgn val="ctr"/>
        <c:lblOffset val="100"/>
        <c:noMultiLvlLbl val="0"/>
      </c:catAx>
      <c:valAx>
        <c:axId val="161069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0680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'Q6.7'!$C$2</c:f>
              <c:strCache>
                <c:ptCount val="1"/>
                <c:pt idx="0">
                  <c:v>Very unsatisfied</c:v>
                </c:pt>
              </c:strCache>
            </c:strRef>
          </c:tx>
          <c:spPr>
            <a:solidFill>
              <a:srgbClr val="FF4F4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'Q6.7'!$B$3:$B$5</c:f>
              <c:strCache>
                <c:ptCount val="3"/>
                <c:pt idx="0">
                  <c:v>Overall satisfaction with TC                                               (n=1364)</c:v>
                </c:pt>
                <c:pt idx="1">
                  <c:v>Quality of teaching                                           (n=1360)</c:v>
                </c:pt>
                <c:pt idx="2">
                  <c:v>Availability of advisor                                            (n=1310)</c:v>
                </c:pt>
              </c:strCache>
            </c:strRef>
          </c:cat>
          <c:val>
            <c:numRef>
              <c:f>'Q6.7'!$C$3:$C$5</c:f>
              <c:numCache>
                <c:formatCode>0.00%</c:formatCode>
                <c:ptCount val="3"/>
                <c:pt idx="0">
                  <c:v>2.1260997067448679E-2</c:v>
                </c:pt>
                <c:pt idx="1">
                  <c:v>1.8382352941176471E-2</c:v>
                </c:pt>
                <c:pt idx="2">
                  <c:v>4.2748091603053436E-2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77-4C93-9DCD-DF8647D2E590}"/>
            </c:ext>
          </c:extLst>
        </c:ser>
        <c:ser>
          <c:idx val="1"/>
          <c:order val="1"/>
          <c:tx>
            <c:strRef>
              <c:f>'Q6.7'!$D$2</c:f>
              <c:strCache>
                <c:ptCount val="1"/>
                <c:pt idx="0">
                  <c:v>Unsatisfied</c:v>
                </c:pt>
              </c:strCache>
            </c:strRef>
          </c:tx>
          <c:spPr>
            <a:solidFill>
              <a:srgbClr val="FFA3A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'Q6.7'!$B$3:$B$5</c:f>
              <c:strCache>
                <c:ptCount val="3"/>
                <c:pt idx="0">
                  <c:v>Overall satisfaction with TC                                               (n=1364)</c:v>
                </c:pt>
                <c:pt idx="1">
                  <c:v>Quality of teaching                                           (n=1360)</c:v>
                </c:pt>
                <c:pt idx="2">
                  <c:v>Availability of advisor                                            (n=1310)</c:v>
                </c:pt>
              </c:strCache>
            </c:strRef>
          </c:cat>
          <c:val>
            <c:numRef>
              <c:f>'Q6.7'!$D$3:$D$5</c:f>
              <c:numCache>
                <c:formatCode>0.00%</c:formatCode>
                <c:ptCount val="3"/>
                <c:pt idx="0">
                  <c:v>6.5982404692082108E-2</c:v>
                </c:pt>
                <c:pt idx="1">
                  <c:v>7.6470588235294124E-2</c:v>
                </c:pt>
                <c:pt idx="2">
                  <c:v>9.5419847328244281E-2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77-4C93-9DCD-DF8647D2E590}"/>
            </c:ext>
          </c:extLst>
        </c:ser>
        <c:ser>
          <c:idx val="2"/>
          <c:order val="2"/>
          <c:tx>
            <c:strRef>
              <c:f>'Q6.7'!$E$2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'Q6.7'!$B$3:$B$5</c:f>
              <c:strCache>
                <c:ptCount val="3"/>
                <c:pt idx="0">
                  <c:v>Overall satisfaction with TC                                               (n=1364)</c:v>
                </c:pt>
                <c:pt idx="1">
                  <c:v>Quality of teaching                                           (n=1360)</c:v>
                </c:pt>
                <c:pt idx="2">
                  <c:v>Availability of advisor                                            (n=1310)</c:v>
                </c:pt>
              </c:strCache>
            </c:strRef>
          </c:cat>
          <c:val>
            <c:numRef>
              <c:f>'Q6.7'!$E$3:$E$5</c:f>
              <c:numCache>
                <c:formatCode>0.00%</c:formatCode>
                <c:ptCount val="3"/>
                <c:pt idx="0">
                  <c:v>0.12463343108504399</c:v>
                </c:pt>
                <c:pt idx="1">
                  <c:v>0.11102941176470588</c:v>
                </c:pt>
                <c:pt idx="2">
                  <c:v>0.15267175572519084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77-4C93-9DCD-DF8647D2E590}"/>
            </c:ext>
          </c:extLst>
        </c:ser>
        <c:ser>
          <c:idx val="3"/>
          <c:order val="3"/>
          <c:tx>
            <c:strRef>
              <c:f>'Q6.7'!$F$2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'Q6.7'!$B$3:$B$5</c:f>
              <c:strCache>
                <c:ptCount val="3"/>
                <c:pt idx="0">
                  <c:v>Overall satisfaction with TC                                               (n=1364)</c:v>
                </c:pt>
                <c:pt idx="1">
                  <c:v>Quality of teaching                                           (n=1360)</c:v>
                </c:pt>
                <c:pt idx="2">
                  <c:v>Availability of advisor                                            (n=1310)</c:v>
                </c:pt>
              </c:strCache>
            </c:strRef>
          </c:cat>
          <c:val>
            <c:numRef>
              <c:f>'Q6.7'!$F$3:$F$5</c:f>
              <c:numCache>
                <c:formatCode>0.00%</c:formatCode>
                <c:ptCount val="3"/>
                <c:pt idx="0">
                  <c:v>0.47067448680351909</c:v>
                </c:pt>
                <c:pt idx="1">
                  <c:v>0.42720588235294116</c:v>
                </c:pt>
                <c:pt idx="2">
                  <c:v>0.33206106870229007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77-4C93-9DCD-DF8647D2E590}"/>
            </c:ext>
          </c:extLst>
        </c:ser>
        <c:ser>
          <c:idx val="4"/>
          <c:order val="4"/>
          <c:tx>
            <c:strRef>
              <c:f>'Q6.7'!$G$2</c:f>
              <c:strCache>
                <c:ptCount val="1"/>
                <c:pt idx="0">
                  <c:v>Very satisfied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'Q6.7'!$B$3:$B$5</c:f>
              <c:strCache>
                <c:ptCount val="3"/>
                <c:pt idx="0">
                  <c:v>Overall satisfaction with TC                                               (n=1364)</c:v>
                </c:pt>
                <c:pt idx="1">
                  <c:v>Quality of teaching                                           (n=1360)</c:v>
                </c:pt>
                <c:pt idx="2">
                  <c:v>Availability of advisor                                            (n=1310)</c:v>
                </c:pt>
              </c:strCache>
            </c:strRef>
          </c:cat>
          <c:val>
            <c:numRef>
              <c:f>'Q6.7'!$G$3:$G$5</c:f>
              <c:numCache>
                <c:formatCode>0.00%</c:formatCode>
                <c:ptCount val="3"/>
                <c:pt idx="0">
                  <c:v>0.31744868035190615</c:v>
                </c:pt>
                <c:pt idx="1">
                  <c:v>0.36691176470588233</c:v>
                </c:pt>
                <c:pt idx="2">
                  <c:v>0.37709923664122136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77-4C93-9DCD-DF8647D2E5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1063336"/>
        <c:axId val="161064904"/>
      </c:barChart>
      <c:catAx>
        <c:axId val="16106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064904"/>
        <c:crosses val="autoZero"/>
        <c:auto val="1"/>
        <c:lblAlgn val="ctr"/>
        <c:lblOffset val="100"/>
        <c:noMultiLvlLbl val="0"/>
      </c:catAx>
      <c:valAx>
        <c:axId val="161064904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0633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0"/>
          <c:tx>
            <c:strRef>
              <c:f>'Q6.6'!$O$2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6095D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'Q6.6'!$L$3:$L$8</c:f>
              <c:strCache>
                <c:ptCount val="6"/>
                <c:pt idx="0">
                  <c:v>Overall Teachers College                                               reputation (n=1360)</c:v>
                </c:pt>
                <c:pt idx="1">
                  <c:v>Quality of academic advising                                                        (n=1331)</c:v>
                </c:pt>
                <c:pt idx="2">
                  <c:v>Variety of course offerings                                                (n=1335)</c:v>
                </c:pt>
                <c:pt idx="3">
                  <c:v>Opportunities for student                                            employment (n=1027)</c:v>
                </c:pt>
                <c:pt idx="4">
                  <c:v>Counseling about financing                                            graduate education (n=1019)</c:v>
                </c:pt>
                <c:pt idx="5">
                  <c:v>Concern for you as an individual                                                (n=1317)</c:v>
                </c:pt>
              </c:strCache>
            </c:strRef>
          </c:cat>
          <c:val>
            <c:numRef>
              <c:f>'Q6.6'!$O$3:$O$8</c:f>
              <c:numCache>
                <c:formatCode>0.0%</c:formatCode>
                <c:ptCount val="6"/>
                <c:pt idx="0">
                  <c:v>0.87132352941176472</c:v>
                </c:pt>
                <c:pt idx="1">
                  <c:v>0.64913598797896321</c:v>
                </c:pt>
                <c:pt idx="2">
                  <c:v>0.71985018726591765</c:v>
                </c:pt>
                <c:pt idx="3">
                  <c:v>0.41382667964946446</c:v>
                </c:pt>
                <c:pt idx="4">
                  <c:v>0.26987242394504418</c:v>
                </c:pt>
                <c:pt idx="5">
                  <c:v>0.50493545937737283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2-4F28-98CB-4DB1B5352464}"/>
            </c:ext>
          </c:extLst>
        </c:ser>
        <c:ser>
          <c:idx val="1"/>
          <c:order val="1"/>
          <c:tx>
            <c:strRef>
              <c:f>'Q6.6'!$N$2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'Q6.6'!$L$3:$L$8</c:f>
              <c:strCache>
                <c:ptCount val="6"/>
                <c:pt idx="0">
                  <c:v>Overall Teachers College                                               reputation (n=1360)</c:v>
                </c:pt>
                <c:pt idx="1">
                  <c:v>Quality of academic advising                                                        (n=1331)</c:v>
                </c:pt>
                <c:pt idx="2">
                  <c:v>Variety of course offerings                                                (n=1335)</c:v>
                </c:pt>
                <c:pt idx="3">
                  <c:v>Opportunities for student                                            employment (n=1027)</c:v>
                </c:pt>
                <c:pt idx="4">
                  <c:v>Counseling about financing                                            graduate education (n=1019)</c:v>
                </c:pt>
                <c:pt idx="5">
                  <c:v>Concern for you as an individual                                                (n=1317)</c:v>
                </c:pt>
              </c:strCache>
            </c:strRef>
          </c:cat>
          <c:val>
            <c:numRef>
              <c:f>'Q6.6'!$N$3:$N$8</c:f>
              <c:numCache>
                <c:formatCode>0.0%</c:formatCode>
                <c:ptCount val="6"/>
                <c:pt idx="0">
                  <c:v>0.10588235294117647</c:v>
                </c:pt>
                <c:pt idx="1">
                  <c:v>0.20661157024793389</c:v>
                </c:pt>
                <c:pt idx="2">
                  <c:v>0.21797752808988763</c:v>
                </c:pt>
                <c:pt idx="3">
                  <c:v>0.34274586173320348</c:v>
                </c:pt>
                <c:pt idx="4">
                  <c:v>0.32580961727183511</c:v>
                </c:pt>
                <c:pt idx="5">
                  <c:v>0.29992406985573272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02-4F28-98CB-4DB1B5352464}"/>
            </c:ext>
          </c:extLst>
        </c:ser>
        <c:ser>
          <c:idx val="0"/>
          <c:order val="2"/>
          <c:tx>
            <c:strRef>
              <c:f>'Q6.6'!$M$2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FFA3A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'Q6.6'!$L$3:$L$8</c:f>
              <c:strCache>
                <c:ptCount val="6"/>
                <c:pt idx="0">
                  <c:v>Overall Teachers College                                               reputation (n=1360)</c:v>
                </c:pt>
                <c:pt idx="1">
                  <c:v>Quality of academic advising                                                        (n=1331)</c:v>
                </c:pt>
                <c:pt idx="2">
                  <c:v>Variety of course offerings                                                (n=1335)</c:v>
                </c:pt>
                <c:pt idx="3">
                  <c:v>Opportunities for student                                            employment (n=1027)</c:v>
                </c:pt>
                <c:pt idx="4">
                  <c:v>Counseling about financing                                            graduate education (n=1019)</c:v>
                </c:pt>
                <c:pt idx="5">
                  <c:v>Concern for you as an individual                                                (n=1317)</c:v>
                </c:pt>
              </c:strCache>
            </c:strRef>
          </c:cat>
          <c:val>
            <c:numRef>
              <c:f>'Q6.6'!$M$3:$M$8</c:f>
              <c:numCache>
                <c:formatCode>0.0%</c:formatCode>
                <c:ptCount val="6"/>
                <c:pt idx="0">
                  <c:v>2.2794117647058822E-2</c:v>
                </c:pt>
                <c:pt idx="1">
                  <c:v>0.14425244177310292</c:v>
                </c:pt>
                <c:pt idx="2">
                  <c:v>6.2172284644194754E-2</c:v>
                </c:pt>
                <c:pt idx="3">
                  <c:v>0.24342745861733203</c:v>
                </c:pt>
                <c:pt idx="4">
                  <c:v>0.40431795878312071</c:v>
                </c:pt>
                <c:pt idx="5">
                  <c:v>0.19514047076689445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02-4F28-98CB-4DB1B53524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1065688"/>
        <c:axId val="161066080"/>
      </c:barChart>
      <c:catAx>
        <c:axId val="161065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066080"/>
        <c:crosses val="autoZero"/>
        <c:auto val="1"/>
        <c:lblAlgn val="ctr"/>
        <c:lblOffset val="100"/>
        <c:noMultiLvlLbl val="0"/>
      </c:catAx>
      <c:valAx>
        <c:axId val="161066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06568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064935392691299E-2"/>
          <c:y val="4.1186428585327256E-2"/>
          <c:w val="0.93430685947910352"/>
          <c:h val="0.70112715786519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'Q6.10'!$C$2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rgbClr val="FF4F4F"/>
            </a:solidFill>
            <a:ln>
              <a:noFill/>
            </a:ln>
            <a:effectLst/>
          </c:spPr>
          <c:invertIfNegative val="0"/>
          <c:cat>
            <c:strRef>
              <c:f>'Q6.10'!$B$3:$B$6</c:f>
              <c:strCache>
                <c:ptCount val="4"/>
                <c:pt idx="0">
                  <c:v>My program is one of the best                                              in the field (n=1353)</c:v>
                </c:pt>
                <c:pt idx="1">
                  <c:v>My program is not challenging                                enough (n=1354)</c:v>
                </c:pt>
                <c:pt idx="2">
                  <c:v>My courses have practical                                 implications (n=1353)</c:v>
                </c:pt>
                <c:pt idx="3">
                  <c:v>I feel connected to the TC                                        community (n=1354)</c:v>
                </c:pt>
              </c:strCache>
            </c:strRef>
          </c:cat>
          <c:val>
            <c:numRef>
              <c:f>'Q6.10'!$C$3:$C$6</c:f>
              <c:numCache>
                <c:formatCode>0.0%</c:formatCode>
                <c:ptCount val="4"/>
                <c:pt idx="0" formatCode="0.00%">
                  <c:v>3.1042128603104215E-2</c:v>
                </c:pt>
                <c:pt idx="1">
                  <c:v>0.27548005908419498</c:v>
                </c:pt>
                <c:pt idx="2" formatCode="0.00%">
                  <c:v>2.3651145602365115E-2</c:v>
                </c:pt>
                <c:pt idx="3" formatCode="0.00%">
                  <c:v>9.0841949778434267E-2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7F-4C47-AB4B-163D8B57A7FE}"/>
            </c:ext>
          </c:extLst>
        </c:ser>
        <c:ser>
          <c:idx val="1"/>
          <c:order val="1"/>
          <c:tx>
            <c:strRef>
              <c:f>'Q6.10'!$D$2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rgbClr val="FFA3A3"/>
            </a:solidFill>
            <a:ln>
              <a:noFill/>
            </a:ln>
            <a:effectLst/>
          </c:spPr>
          <c:invertIfNegative val="0"/>
          <c:cat>
            <c:strRef>
              <c:f>'Q6.10'!$B$3:$B$6</c:f>
              <c:strCache>
                <c:ptCount val="4"/>
                <c:pt idx="0">
                  <c:v>My program is one of the best                                              in the field (n=1353)</c:v>
                </c:pt>
                <c:pt idx="1">
                  <c:v>My program is not challenging                                enough (n=1354)</c:v>
                </c:pt>
                <c:pt idx="2">
                  <c:v>My courses have practical                                 implications (n=1353)</c:v>
                </c:pt>
                <c:pt idx="3">
                  <c:v>I feel connected to the TC                                        community (n=1354)</c:v>
                </c:pt>
              </c:strCache>
            </c:strRef>
          </c:cat>
          <c:val>
            <c:numRef>
              <c:f>'Q6.10'!$D$3:$D$6</c:f>
              <c:numCache>
                <c:formatCode>0.00%</c:formatCode>
                <c:ptCount val="4"/>
                <c:pt idx="0">
                  <c:v>6.3562453806356251E-2</c:v>
                </c:pt>
                <c:pt idx="1">
                  <c:v>0.31536189069423931</c:v>
                </c:pt>
                <c:pt idx="2">
                  <c:v>7.3909830007390986E-2</c:v>
                </c:pt>
                <c:pt idx="3">
                  <c:v>0.17429837518463812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7F-4C47-AB4B-163D8B57A7FE}"/>
            </c:ext>
          </c:extLst>
        </c:ser>
        <c:ser>
          <c:idx val="2"/>
          <c:order val="2"/>
          <c:tx>
            <c:strRef>
              <c:f>'Q6.10'!$E$2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'Q6.10'!$B$3:$B$6</c:f>
              <c:strCache>
                <c:ptCount val="4"/>
                <c:pt idx="0">
                  <c:v>My program is one of the best                                              in the field (n=1353)</c:v>
                </c:pt>
                <c:pt idx="1">
                  <c:v>My program is not challenging                                enough (n=1354)</c:v>
                </c:pt>
                <c:pt idx="2">
                  <c:v>My courses have practical                                 implications (n=1353)</c:v>
                </c:pt>
                <c:pt idx="3">
                  <c:v>I feel connected to the TC                                        community (n=1354)</c:v>
                </c:pt>
              </c:strCache>
            </c:strRef>
          </c:cat>
          <c:val>
            <c:numRef>
              <c:f>'Q6.10'!$E$3:$E$6</c:f>
              <c:numCache>
                <c:formatCode>0.00%</c:formatCode>
                <c:ptCount val="4"/>
                <c:pt idx="0">
                  <c:v>0.16112342941611235</c:v>
                </c:pt>
                <c:pt idx="1">
                  <c:v>0.2171344165435746</c:v>
                </c:pt>
                <c:pt idx="2">
                  <c:v>8.5735402808573544E-2</c:v>
                </c:pt>
                <c:pt idx="3">
                  <c:v>0.25258493353028066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7F-4C47-AB4B-163D8B57A7FE}"/>
            </c:ext>
          </c:extLst>
        </c:ser>
        <c:ser>
          <c:idx val="3"/>
          <c:order val="3"/>
          <c:tx>
            <c:strRef>
              <c:f>'Q6.10'!$F$2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'Q6.10'!$B$3:$B$6</c:f>
              <c:strCache>
                <c:ptCount val="4"/>
                <c:pt idx="0">
                  <c:v>My program is one of the best                                              in the field (n=1353)</c:v>
                </c:pt>
                <c:pt idx="1">
                  <c:v>My program is not challenging                                enough (n=1354)</c:v>
                </c:pt>
                <c:pt idx="2">
                  <c:v>My courses have practical                                 implications (n=1353)</c:v>
                </c:pt>
                <c:pt idx="3">
                  <c:v>I feel connected to the TC                                        community (n=1354)</c:v>
                </c:pt>
              </c:strCache>
            </c:strRef>
          </c:cat>
          <c:val>
            <c:numRef>
              <c:f>'Q6.10'!$F$3:$F$6</c:f>
              <c:numCache>
                <c:formatCode>0.00%</c:formatCode>
                <c:ptCount val="4"/>
                <c:pt idx="0">
                  <c:v>0.36659275683665926</c:v>
                </c:pt>
                <c:pt idx="1">
                  <c:v>0.14697193500738553</c:v>
                </c:pt>
                <c:pt idx="2">
                  <c:v>0.38728750923872873</c:v>
                </c:pt>
                <c:pt idx="3">
                  <c:v>0.33677991137370755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7F-4C47-AB4B-163D8B57A7FE}"/>
            </c:ext>
          </c:extLst>
        </c:ser>
        <c:ser>
          <c:idx val="4"/>
          <c:order val="4"/>
          <c:tx>
            <c:strRef>
              <c:f>'Q6.10'!$G$2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'Q6.10'!$B$3:$B$6</c:f>
              <c:strCache>
                <c:ptCount val="4"/>
                <c:pt idx="0">
                  <c:v>My program is one of the best                                              in the field (n=1353)</c:v>
                </c:pt>
                <c:pt idx="1">
                  <c:v>My program is not challenging                                enough (n=1354)</c:v>
                </c:pt>
                <c:pt idx="2">
                  <c:v>My courses have practical                                 implications (n=1353)</c:v>
                </c:pt>
                <c:pt idx="3">
                  <c:v>I feel connected to the TC                                        community (n=1354)</c:v>
                </c:pt>
              </c:strCache>
            </c:strRef>
          </c:cat>
          <c:val>
            <c:numRef>
              <c:f>'Q6.10'!$G$3:$G$6</c:f>
              <c:numCache>
                <c:formatCode>0.00%</c:formatCode>
                <c:ptCount val="4"/>
                <c:pt idx="0">
                  <c:v>0.37767923133776793</c:v>
                </c:pt>
                <c:pt idx="1">
                  <c:v>4.5051698670605614E-2</c:v>
                </c:pt>
                <c:pt idx="2">
                  <c:v>0.42941611234294164</c:v>
                </c:pt>
                <c:pt idx="3">
                  <c:v>0.14549483013293943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7F-4C47-AB4B-163D8B57A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994712"/>
        <c:axId val="235883144"/>
      </c:barChart>
      <c:catAx>
        <c:axId val="147994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35883144"/>
        <c:crosses val="autoZero"/>
        <c:auto val="1"/>
        <c:lblAlgn val="ctr"/>
        <c:lblOffset val="100"/>
        <c:noMultiLvlLbl val="0"/>
      </c:catAx>
      <c:valAx>
        <c:axId val="235883144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9947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9304477030028"/>
          <c:y val="3.1884057971014491E-2"/>
          <c:w val="0.61269664383492717"/>
          <c:h val="0.834569896154285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'Q6.8'!$E$2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'Q6.8'!$B$3:$B$13</c:f>
              <c:strCache>
                <c:ptCount val="10"/>
                <c:pt idx="0">
                  <c:v>Financial Aid                                                                                   (n=1049)</c:v>
                </c:pt>
                <c:pt idx="1">
                  <c:v>Registrar                                                                                   (n=1134)</c:v>
                </c:pt>
                <c:pt idx="2">
                  <c:v>Library                                                                                   (n=1251)</c:v>
                </c:pt>
                <c:pt idx="3">
                  <c:v>Bursar                                                                                   (n=1124)</c:v>
                </c:pt>
                <c:pt idx="4">
                  <c:v>International Services                                                                                   (n=515)</c:v>
                </c:pt>
                <c:pt idx="5">
                  <c:v>Career Education and Professional                                            Development (n=742)</c:v>
                </c:pt>
                <c:pt idx="6">
                  <c:v>Residential Services                                                                                   (n=557)</c:v>
                </c:pt>
                <c:pt idx="7">
                  <c:v>Facilities                                                                                  (n=985)</c:v>
                </c:pt>
                <c:pt idx="8">
                  <c:v>Office of Student Affairs                                                                                   (n=898)</c:v>
                </c:pt>
                <c:pt idx="9">
                  <c:v>The Graduate Writing Center                                          (n=557)</c:v>
                </c:pt>
              </c:strCache>
            </c:strRef>
          </c:cat>
          <c:val>
            <c:numRef>
              <c:f>'Q6.8'!$E$3:$E$13</c:f>
              <c:numCache>
                <c:formatCode>0.0%</c:formatCode>
                <c:ptCount val="10"/>
                <c:pt idx="0">
                  <c:v>0.46901811248808389</c:v>
                </c:pt>
                <c:pt idx="1">
                  <c:v>0.62345679012345678</c:v>
                </c:pt>
                <c:pt idx="2">
                  <c:v>0.83533173461231014</c:v>
                </c:pt>
                <c:pt idx="3">
                  <c:v>0.604982206405694</c:v>
                </c:pt>
                <c:pt idx="4">
                  <c:v>0.49514563106796117</c:v>
                </c:pt>
                <c:pt idx="5">
                  <c:v>0.52695417789757415</c:v>
                </c:pt>
                <c:pt idx="6">
                  <c:v>0.55655296229802509</c:v>
                </c:pt>
                <c:pt idx="7">
                  <c:v>0.69746192893401016</c:v>
                </c:pt>
                <c:pt idx="8">
                  <c:v>0.65701559020044542</c:v>
                </c:pt>
                <c:pt idx="9">
                  <c:v>0.52244165170556556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BB-40CB-9A1C-91527FE2A0E7}"/>
            </c:ext>
          </c:extLst>
        </c:ser>
        <c:ser>
          <c:idx val="2"/>
          <c:order val="1"/>
          <c:tx>
            <c:strRef>
              <c:f>'Q6.8'!$D$2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Lit>
              <c:ptCount val="10"/>
              <c:pt idx="0">
                <c:v>Financial Aid                                                                                   (n=1049)</c:v>
              </c:pt>
              <c:pt idx="1">
                <c:v>Registrar                                                                                   (n=1134)</c:v>
              </c:pt>
              <c:pt idx="2">
                <c:v>Library                                                                                   (n=1251)</c:v>
              </c:pt>
              <c:pt idx="3">
                <c:v>Bursar                                                                                   (n=1124)</c:v>
              </c:pt>
              <c:pt idx="4">
                <c:v>International Services                                                                                   (n=515)</c:v>
              </c:pt>
              <c:pt idx="5">
                <c:v>Career Education and Professional                                            Development (n=742)</c:v>
              </c:pt>
              <c:pt idx="6">
                <c:v>Residential Services                                                                                   (n=557)</c:v>
              </c:pt>
              <c:pt idx="7">
                <c:v>Facilities                                                                                  (n=985)</c:v>
              </c:pt>
              <c:pt idx="8">
                <c:v>Office of Student Affairs                                                                                   (n=898)</c:v>
              </c:pt>
              <c:pt idx="9">
                <c:v>The Graduate Writing Center                                          (n=557)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'Q6.8'!$D$3:$D$13</c:f>
              <c:numCache>
                <c:formatCode>0.0%</c:formatCode>
                <c:ptCount val="10"/>
                <c:pt idx="0">
                  <c:v>0.31649189704480457</c:v>
                </c:pt>
                <c:pt idx="1">
                  <c:v>0.29365079365079366</c:v>
                </c:pt>
                <c:pt idx="2">
                  <c:v>0.12629896083133493</c:v>
                </c:pt>
                <c:pt idx="3">
                  <c:v>0.30160142348754448</c:v>
                </c:pt>
                <c:pt idx="4">
                  <c:v>0.37669902912621361</c:v>
                </c:pt>
                <c:pt idx="5">
                  <c:v>0.3719676549865229</c:v>
                </c:pt>
                <c:pt idx="6">
                  <c:v>0.32136445242369838</c:v>
                </c:pt>
                <c:pt idx="7">
                  <c:v>0.22436548223350253</c:v>
                </c:pt>
                <c:pt idx="8">
                  <c:v>0.28173719376391981</c:v>
                </c:pt>
                <c:pt idx="9">
                  <c:v>0.37701974865350091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BB-40CB-9A1C-91527FE2A0E7}"/>
            </c:ext>
          </c:extLst>
        </c:ser>
        <c:ser>
          <c:idx val="1"/>
          <c:order val="2"/>
          <c:tx>
            <c:strRef>
              <c:f>'Q6.8'!$C$2</c:f>
              <c:strCache>
                <c:ptCount val="1"/>
                <c:pt idx="0">
                  <c:v>Unsatisfied</c:v>
                </c:pt>
              </c:strCache>
            </c:strRef>
          </c:tx>
          <c:spPr>
            <a:solidFill>
              <a:srgbClr val="FFA3A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'Q6.8'!$B$3:$B$13</c:f>
              <c:strCache>
                <c:ptCount val="10"/>
                <c:pt idx="0">
                  <c:v>Financial Aid                                                                                   (n=1049)</c:v>
                </c:pt>
                <c:pt idx="1">
                  <c:v>Registrar                                                                                   (n=1134)</c:v>
                </c:pt>
                <c:pt idx="2">
                  <c:v>Library                                                                                   (n=1251)</c:v>
                </c:pt>
                <c:pt idx="3">
                  <c:v>Bursar                                                                                   (n=1124)</c:v>
                </c:pt>
                <c:pt idx="4">
                  <c:v>International Services                                                                                   (n=515)</c:v>
                </c:pt>
                <c:pt idx="5">
                  <c:v>Career Education and Professional                                            Development (n=742)</c:v>
                </c:pt>
                <c:pt idx="6">
                  <c:v>Residential Services                                                                                   (n=557)</c:v>
                </c:pt>
                <c:pt idx="7">
                  <c:v>Facilities                                                                                  (n=985)</c:v>
                </c:pt>
                <c:pt idx="8">
                  <c:v>Office of Student Affairs                                                                                   (n=898)</c:v>
                </c:pt>
                <c:pt idx="9">
                  <c:v>The Graduate Writing Center                                          (n=557)</c:v>
                </c:pt>
              </c:strCache>
            </c:strRef>
          </c:cat>
          <c:val>
            <c:numRef>
              <c:f>'Q6.8'!$C$3:$C$13</c:f>
              <c:numCache>
                <c:formatCode>0.0%</c:formatCode>
                <c:ptCount val="10"/>
                <c:pt idx="0">
                  <c:v>0.21448999046711154</c:v>
                </c:pt>
                <c:pt idx="1">
                  <c:v>8.2892416225749554E-2</c:v>
                </c:pt>
                <c:pt idx="2">
                  <c:v>3.8369304556354913E-2</c:v>
                </c:pt>
                <c:pt idx="3">
                  <c:v>9.341637010676157E-2</c:v>
                </c:pt>
                <c:pt idx="4">
                  <c:v>0.12815533980582525</c:v>
                </c:pt>
                <c:pt idx="5">
                  <c:v>0.10107816711590296</c:v>
                </c:pt>
                <c:pt idx="6">
                  <c:v>0.12208258527827648</c:v>
                </c:pt>
                <c:pt idx="7">
                  <c:v>7.8172588832487316E-2</c:v>
                </c:pt>
                <c:pt idx="8">
                  <c:v>6.1247216035634745E-2</c:v>
                </c:pt>
                <c:pt idx="9">
                  <c:v>0.10053859964093358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BB-40CB-9A1C-91527FE2A0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35876480"/>
        <c:axId val="235876872"/>
      </c:barChart>
      <c:catAx>
        <c:axId val="235876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35876872"/>
        <c:crosses val="autoZero"/>
        <c:auto val="1"/>
        <c:lblAlgn val="r"/>
        <c:lblOffset val="100"/>
        <c:noMultiLvlLbl val="0"/>
      </c:catAx>
      <c:valAx>
        <c:axId val="235876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87648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baseline="0" dirty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How well did OSA's orientation prepare you for the first few weeks at TC?</a:t>
            </a:r>
            <a:endParaRPr lang="en-US" sz="1200" dirty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BA-4666-805E-569356A0BD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BA-4666-805E-569356A0BDDC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BBA-4666-805E-569356A0BDD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'Q5.3 New Student Orientation'!$H$3:$H$4</c:f>
              <c:strCache>
                <c:ptCount val="2"/>
                <c:pt idx="0">
                  <c:v>Not Adequately</c:v>
                </c:pt>
                <c:pt idx="1">
                  <c:v>Adequately or Better</c:v>
                </c:pt>
              </c:strCache>
            </c:strRef>
          </c:cat>
          <c:val>
            <c:numRef>
              <c:f>'Q5.3 New Student Orientation'!$I$3:$I$4</c:f>
              <c:numCache>
                <c:formatCode>0.0%</c:formatCode>
                <c:ptCount val="2"/>
                <c:pt idx="0">
                  <c:v>0.19274809160305342</c:v>
                </c:pt>
                <c:pt idx="1">
                  <c:v>0.8072519083969466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BA-4666-805E-569356A0BDD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64E68-0DBC-48AA-BBA8-1C3B730CA377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6AA55-97FE-4FAF-85C3-868A84E829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228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B65AA-BF9E-144E-A688-DAE8FD3BAE33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8954A-03F8-9846-A369-6608893E61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858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8954A-03F8-9846-A369-6608893E61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8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8954A-03F8-9846-A369-6608893E61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70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Q6.7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8954A-03F8-9846-A369-6608893E61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87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Q6.6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8954A-03F8-9846-A369-6608893E61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673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Q6.10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8954A-03F8-9846-A369-6608893E61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95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Q6.8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8954A-03F8-9846-A369-6608893E61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1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Q6.1,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8954A-03F8-9846-A369-6608893E612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5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Q5.1 , Q5.3,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8954A-03F8-9846-A369-6608893E61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43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A0AD-8F5C-0E4F-A05E-C92A1998D318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A381-1BD9-094E-9129-0E865DF5EB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17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A0AD-8F5C-0E4F-A05E-C92A1998D318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A381-1BD9-094E-9129-0E865DF5EB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1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A0AD-8F5C-0E4F-A05E-C92A1998D318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A381-1BD9-094E-9129-0E865DF5EB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7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A0AD-8F5C-0E4F-A05E-C92A1998D318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A381-1BD9-094E-9129-0E865DF5EB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610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0" i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600" cap="sm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A0AD-8F5C-0E4F-A05E-C92A1998D318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A381-1BD9-094E-9129-0E865DF5EB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24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A0AD-8F5C-0E4F-A05E-C92A1998D318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A381-1BD9-094E-9129-0E865DF5EB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9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9730"/>
            <a:ext cx="8229600" cy="8051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A0AD-8F5C-0E4F-A05E-C92A1998D318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A381-1BD9-094E-9129-0E865DF5EB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95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A0AD-8F5C-0E4F-A05E-C92A1998D318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A381-1BD9-094E-9129-0E865DF5EB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9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A0AD-8F5C-0E4F-A05E-C92A1998D318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A381-1BD9-094E-9129-0E865DF5EB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839"/>
            <a:ext cx="3008313" cy="100357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14839"/>
            <a:ext cx="5111750" cy="52133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76890"/>
            <a:ext cx="3008313" cy="4051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A0AD-8F5C-0E4F-A05E-C92A1998D318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A381-1BD9-094E-9129-0E865DF5EB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9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A0AD-8F5C-0E4F-A05E-C92A1998D318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A381-1BD9-094E-9129-0E865DF5EB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2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99730"/>
            <a:ext cx="8229600" cy="917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7A0AD-8F5C-0E4F-A05E-C92A1998D318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AA381-1BD9-094E-9129-0E865DF5EBD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11028"/>
            <a:ext cx="9144000" cy="0"/>
          </a:xfrm>
          <a:prstGeom prst="line">
            <a:avLst/>
          </a:prstGeom>
          <a:ln>
            <a:solidFill>
              <a:srgbClr val="033C9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-78927"/>
            <a:ext cx="9144000" cy="489955"/>
          </a:xfrm>
          <a:prstGeom prst="rect">
            <a:avLst/>
          </a:prstGeom>
          <a:solidFill>
            <a:srgbClr val="033C9A"/>
          </a:solidFill>
          <a:ln>
            <a:solidFill>
              <a:srgbClr val="1533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cap="small" baseline="0" dirty="0">
                <a:solidFill>
                  <a:schemeClr val="bg1"/>
                </a:solidFill>
                <a:latin typeface="Bell MT" panose="02020503060305020303" pitchFamily="18" charset="0"/>
                <a:cs typeface="Gill Sans"/>
              </a:rPr>
              <a:t>Office of Institutional Studies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0" y="6252954"/>
            <a:ext cx="9144000" cy="25919"/>
          </a:xfrm>
          <a:prstGeom prst="line">
            <a:avLst/>
          </a:prstGeom>
          <a:ln>
            <a:solidFill>
              <a:srgbClr val="033C9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954525" y="6511889"/>
            <a:ext cx="5223853" cy="12663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593976" y="0"/>
            <a:ext cx="959224" cy="347633"/>
          </a:xfrm>
          <a:prstGeom prst="rect">
            <a:avLst/>
          </a:prstGeom>
          <a:solidFill>
            <a:srgbClr val="033C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521700" y="-29252"/>
            <a:ext cx="1421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baseline="0" dirty="0">
                <a:solidFill>
                  <a:schemeClr val="bg1"/>
                </a:solidFill>
                <a:latin typeface="Garamond" panose="02020404030301010803" pitchFamily="18" charset="0"/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199069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Garamond" panose="02020404030301010803" pitchFamily="18" charset="0"/>
          <a:ea typeface="+mj-ea"/>
          <a:cs typeface="Garamond" panose="02020404030301010803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Garamond" panose="02020404030301010803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Garamond" panose="02020404030301010803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Garamond" panose="02020404030301010803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Garamond" panose="02020404030301010803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Garamond" panose="02020404030301010803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stitutionalresearch@tc.columbia.ed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6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43" y="2754313"/>
            <a:ext cx="7772400" cy="1500187"/>
          </a:xfrm>
        </p:spPr>
        <p:txBody>
          <a:bodyPr/>
          <a:lstStyle/>
          <a:p>
            <a:pPr algn="ctr"/>
            <a:r>
              <a:rPr lang="en-US" dirty="0"/>
              <a:t>Select Findings from the Fall 2018 Enrolled Student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4000" r="-4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69477"/>
            <a:ext cx="7772400" cy="3130061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 or comments?</a:t>
            </a:r>
            <a:br>
              <a:rPr lang="en-US" dirty="0"/>
            </a:br>
            <a:r>
              <a:rPr lang="en-US" dirty="0"/>
              <a:t>Please contact the Office of </a:t>
            </a:r>
            <a:br>
              <a:rPr lang="en-US" dirty="0"/>
            </a:br>
            <a:r>
              <a:rPr lang="en-US" dirty="0"/>
              <a:t>Institutional Research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134 Thompson Hall</a:t>
            </a:r>
            <a:br>
              <a:rPr lang="en-US" dirty="0"/>
            </a:br>
            <a:r>
              <a:rPr lang="en-US" u="sng" dirty="0">
                <a:hlinkClick r:id="rId3"/>
              </a:rPr>
              <a:t>institutionalresearch@tc.columbia.edu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8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Enrolled Student Survey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006"/>
          </a:xfrm>
        </p:spPr>
        <p:txBody>
          <a:bodyPr>
            <a:normAutofit/>
          </a:bodyPr>
          <a:lstStyle/>
          <a:p>
            <a:r>
              <a:rPr lang="en-US" sz="2400" dirty="0"/>
              <a:t>This survey collects general feedback about student satisfaction and experiences to understand how TC students think and feel about their experiences at the college. </a:t>
            </a:r>
          </a:p>
          <a:p>
            <a:r>
              <a:rPr lang="en-US" sz="2400" dirty="0"/>
              <a:t>The survey is administered twice a year, once during the Fall and once during the Spring. It includes a series of core questions and semester-specific additions.</a:t>
            </a:r>
          </a:p>
          <a:p>
            <a:r>
              <a:rPr lang="en-US" sz="2400" dirty="0"/>
              <a:t>The Fall 2018 survey </a:t>
            </a:r>
            <a:r>
              <a:rPr lang="en-US" sz="2400" dirty="0" smtClean="0"/>
              <a:t>addressed </a:t>
            </a:r>
            <a:r>
              <a:rPr lang="en-US" sz="2400" dirty="0"/>
              <a:t>a range of topics, </a:t>
            </a:r>
            <a:r>
              <a:rPr lang="en-US" sz="2400" dirty="0" smtClean="0"/>
              <a:t>including </a:t>
            </a:r>
            <a:r>
              <a:rPr lang="en-US" sz="2400" dirty="0"/>
              <a:t>satisfaction with on-campus housing </a:t>
            </a:r>
            <a:r>
              <a:rPr lang="en-US" sz="2400" dirty="0" smtClean="0"/>
              <a:t>and new student orientation.</a:t>
            </a:r>
            <a:endParaRPr lang="en-US" sz="2400" dirty="0"/>
          </a:p>
          <a:p>
            <a:r>
              <a:rPr lang="en-US" sz="2400" dirty="0"/>
              <a:t>There were 1,381 responses to the </a:t>
            </a:r>
            <a:r>
              <a:rPr lang="en-US" sz="2400" dirty="0" smtClean="0"/>
              <a:t>survey</a:t>
            </a:r>
            <a:r>
              <a:rPr lang="en-US" sz="2400" dirty="0"/>
              <a:t>, </a:t>
            </a:r>
            <a:r>
              <a:rPr lang="en-US" sz="2400" dirty="0" smtClean="0"/>
              <a:t>resulting in a nearly 30% response rate.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7658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representative were the survey respondents of the total enrolled population?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57162"/>
            <a:ext cx="8229600" cy="714022"/>
          </a:xfrm>
        </p:spPr>
        <p:txBody>
          <a:bodyPr/>
          <a:lstStyle/>
          <a:p>
            <a:r>
              <a:rPr lang="en-US" sz="2000" dirty="0"/>
              <a:t>Overall, survey respondents were representative of the total enrolled population by department, gender and degree.  </a:t>
            </a:r>
          </a:p>
          <a:p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028876"/>
              </p:ext>
            </p:extLst>
          </p:nvPr>
        </p:nvGraphicFramePr>
        <p:xfrm>
          <a:off x="5462952" y="4206902"/>
          <a:ext cx="3223847" cy="1549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104797"/>
              </p:ext>
            </p:extLst>
          </p:nvPr>
        </p:nvGraphicFramePr>
        <p:xfrm>
          <a:off x="457199" y="2531897"/>
          <a:ext cx="4736123" cy="3224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402975"/>
              </p:ext>
            </p:extLst>
          </p:nvPr>
        </p:nvGraphicFramePr>
        <p:xfrm>
          <a:off x="5462953" y="2410708"/>
          <a:ext cx="3223847" cy="1549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5137" y="5889842"/>
            <a:ext cx="3133725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7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065"/>
            <a:ext cx="8229600" cy="917908"/>
          </a:xfrm>
        </p:spPr>
        <p:txBody>
          <a:bodyPr/>
          <a:lstStyle/>
          <a:p>
            <a:r>
              <a:rPr lang="en-US" dirty="0"/>
              <a:t>Student Satisfaction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0707" y="4786115"/>
            <a:ext cx="7662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Respondents expressed a high degree of satisfaction. Upward of 70% indicated that they were “satisfied” or “very satisfied” </a:t>
            </a:r>
            <a:r>
              <a:rPr lang="en-US" b="1" dirty="0"/>
              <a:t>overall</a:t>
            </a:r>
            <a:r>
              <a:rPr lang="en-US" dirty="0"/>
              <a:t>, as well as specifically with the</a:t>
            </a:r>
            <a:r>
              <a:rPr lang="en-US" b="1" dirty="0"/>
              <a:t> quality of teaching</a:t>
            </a:r>
            <a:r>
              <a:rPr lang="en-US" dirty="0"/>
              <a:t> and the </a:t>
            </a:r>
            <a:r>
              <a:rPr lang="en-US" b="1" dirty="0"/>
              <a:t>availability of their advisor</a:t>
            </a:r>
            <a:r>
              <a:rPr lang="en-US" dirty="0"/>
              <a:t>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996080"/>
              </p:ext>
            </p:extLst>
          </p:nvPr>
        </p:nvGraphicFramePr>
        <p:xfrm>
          <a:off x="703385" y="1239973"/>
          <a:ext cx="7666892" cy="3317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065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773" y="539349"/>
            <a:ext cx="8229600" cy="917908"/>
          </a:xfrm>
        </p:spPr>
        <p:txBody>
          <a:bodyPr/>
          <a:lstStyle/>
          <a:p>
            <a:r>
              <a:rPr lang="en-US" dirty="0"/>
              <a:t>Student Perceptions </a:t>
            </a:r>
            <a:r>
              <a:rPr lang="en-US" dirty="0" smtClean="0"/>
              <a:t>of TC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7890" y="1689357"/>
            <a:ext cx="28765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Nearly 90% of respondents rated the overall </a:t>
            </a:r>
            <a:r>
              <a:rPr lang="en-US" b="1" dirty="0"/>
              <a:t>reputation of TC </a:t>
            </a:r>
            <a:r>
              <a:rPr lang="en-US" b="1" dirty="0" smtClean="0"/>
              <a:t>positively (“good” or “excellent”</a:t>
            </a:r>
            <a:r>
              <a:rPr lang="en-US" dirty="0" smtClean="0"/>
              <a:t>). 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majority of respondents rated the </a:t>
            </a:r>
            <a:r>
              <a:rPr lang="en-US" b="1" dirty="0"/>
              <a:t>quality of academic advising </a:t>
            </a:r>
            <a:r>
              <a:rPr lang="en-US" dirty="0"/>
              <a:t>(65%) and </a:t>
            </a:r>
            <a:r>
              <a:rPr lang="en-US" b="1" dirty="0"/>
              <a:t>variety of course offerings </a:t>
            </a:r>
            <a:r>
              <a:rPr lang="en-US" dirty="0"/>
              <a:t>(72%) </a:t>
            </a:r>
            <a:r>
              <a:rPr lang="en-US" dirty="0" smtClean="0"/>
              <a:t>positively.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622362"/>
              </p:ext>
            </p:extLst>
          </p:nvPr>
        </p:nvGraphicFramePr>
        <p:xfrm>
          <a:off x="3702867" y="1303699"/>
          <a:ext cx="4846018" cy="4510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930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065"/>
            <a:ext cx="8229600" cy="917908"/>
          </a:xfrm>
        </p:spPr>
        <p:txBody>
          <a:bodyPr/>
          <a:lstStyle/>
          <a:p>
            <a:r>
              <a:rPr lang="en-US" dirty="0"/>
              <a:t>Student Perceptions </a:t>
            </a:r>
            <a:r>
              <a:rPr lang="en-US" dirty="0" smtClean="0"/>
              <a:t>of TC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867362"/>
            <a:ext cx="812409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Nearly 75%</a:t>
            </a:r>
            <a:r>
              <a:rPr lang="en-US" b="1" dirty="0"/>
              <a:t> </a:t>
            </a:r>
            <a:r>
              <a:rPr lang="en-US" dirty="0"/>
              <a:t>of respondents rated their </a:t>
            </a:r>
            <a:r>
              <a:rPr lang="en-US" b="1" dirty="0"/>
              <a:t>program</a:t>
            </a:r>
            <a:r>
              <a:rPr lang="en-US" dirty="0"/>
              <a:t> </a:t>
            </a:r>
            <a:r>
              <a:rPr lang="en-US" b="1" dirty="0"/>
              <a:t>as one of the best in the field</a:t>
            </a:r>
            <a:r>
              <a:rPr lang="en-US" dirty="0"/>
              <a:t>.</a:t>
            </a:r>
            <a:br>
              <a:rPr lang="en-US" dirty="0"/>
            </a:b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82% of survey respondents agreed that their </a:t>
            </a:r>
            <a:r>
              <a:rPr lang="en-US" b="1" dirty="0"/>
              <a:t>courses have practical implications.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420694"/>
              </p:ext>
            </p:extLst>
          </p:nvPr>
        </p:nvGraphicFramePr>
        <p:xfrm>
          <a:off x="556846" y="1189159"/>
          <a:ext cx="7924800" cy="3391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6399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 Offices &amp; Resources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10249" y="2014821"/>
            <a:ext cx="28765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When asked about their </a:t>
            </a:r>
            <a:r>
              <a:rPr lang="en-US" dirty="0"/>
              <a:t>interactions </a:t>
            </a:r>
            <a:r>
              <a:rPr lang="en-US" dirty="0" smtClean="0"/>
              <a:t>with offices and resources </a:t>
            </a:r>
            <a:r>
              <a:rPr lang="en-US" dirty="0"/>
              <a:t>across the </a:t>
            </a:r>
            <a:r>
              <a:rPr lang="en-US" dirty="0" smtClean="0"/>
              <a:t>college, respondents </a:t>
            </a:r>
            <a:r>
              <a:rPr lang="en-US" dirty="0"/>
              <a:t>were generally </a:t>
            </a:r>
            <a:r>
              <a:rPr lang="en-US" dirty="0" smtClean="0"/>
              <a:t>satisfied, </a:t>
            </a:r>
            <a:r>
              <a:rPr lang="en-US" dirty="0"/>
              <a:t>with only a small minority indicating dissatisfaction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Satisfaction with the TC library was notably high.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675332"/>
              </p:ext>
            </p:extLst>
          </p:nvPr>
        </p:nvGraphicFramePr>
        <p:xfrm>
          <a:off x="45102" y="1249378"/>
          <a:ext cx="5863329" cy="4764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0639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Employment Status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4066" y="1586605"/>
            <a:ext cx="39306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</a:t>
            </a:r>
            <a:r>
              <a:rPr lang="en-US" b="1" dirty="0"/>
              <a:t>55% of all  respondents indicated that they were employed</a:t>
            </a:r>
            <a:r>
              <a:rPr lang="en-US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Nearly </a:t>
            </a:r>
            <a:r>
              <a:rPr lang="en-US" dirty="0"/>
              <a:t>three-quarters of Doctoral respondents indicated that they were </a:t>
            </a:r>
            <a:r>
              <a:rPr lang="en-US" dirty="0" smtClean="0"/>
              <a:t>employed, </a:t>
            </a:r>
            <a:r>
              <a:rPr lang="en-US" dirty="0"/>
              <a:t>compared to half of responding Master’s </a:t>
            </a:r>
            <a:r>
              <a:rPr lang="en-US" dirty="0" smtClean="0"/>
              <a:t>students.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52% of employed students report working 30 or more hours per week.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693892"/>
              </p:ext>
            </p:extLst>
          </p:nvPr>
        </p:nvGraphicFramePr>
        <p:xfrm>
          <a:off x="632717" y="1417639"/>
          <a:ext cx="3747896" cy="2068041"/>
        </p:xfrm>
        <a:graphic>
          <a:graphicData uri="http://schemas.openxmlformats.org/drawingml/2006/table">
            <a:tbl>
              <a:tblPr/>
              <a:tblGrid>
                <a:gridCol w="1081326">
                  <a:extLst>
                    <a:ext uri="{9D8B030D-6E8A-4147-A177-3AD203B41FA5}">
                      <a16:colId xmlns:a16="http://schemas.microsoft.com/office/drawing/2014/main" val="3961757065"/>
                    </a:ext>
                  </a:extLst>
                </a:gridCol>
                <a:gridCol w="997339">
                  <a:extLst>
                    <a:ext uri="{9D8B030D-6E8A-4147-A177-3AD203B41FA5}">
                      <a16:colId xmlns:a16="http://schemas.microsoft.com/office/drawing/2014/main" val="231236606"/>
                    </a:ext>
                  </a:extLst>
                </a:gridCol>
                <a:gridCol w="997339">
                  <a:extLst>
                    <a:ext uri="{9D8B030D-6E8A-4147-A177-3AD203B41FA5}">
                      <a16:colId xmlns:a16="http://schemas.microsoft.com/office/drawing/2014/main" val="1624997952"/>
                    </a:ext>
                  </a:extLst>
                </a:gridCol>
                <a:gridCol w="671892">
                  <a:extLst>
                    <a:ext uri="{9D8B030D-6E8A-4147-A177-3AD203B41FA5}">
                      <a16:colId xmlns:a16="http://schemas.microsoft.com/office/drawing/2014/main" val="945258203"/>
                    </a:ext>
                  </a:extLst>
                </a:gridCol>
              </a:tblGrid>
              <a:tr h="47294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Employment by degree level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985560"/>
                  </a:ext>
                </a:extLst>
              </a:tr>
              <a:tr h="247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Degree level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Not Working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Working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108424"/>
                  </a:ext>
                </a:extLst>
              </a:tr>
              <a:tr h="5505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Doctoral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               (25.8%)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221            (74.2%)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700251"/>
                  </a:ext>
                </a:extLst>
              </a:tr>
              <a:tr h="5505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Master’s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531              (50.0%)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531               (50.0%)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249827"/>
                  </a:ext>
                </a:extLst>
              </a:tr>
              <a:tr h="24702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693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093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New Student 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931" y="1770137"/>
            <a:ext cx="4439237" cy="3007038"/>
          </a:xfrm>
        </p:spPr>
        <p:txBody>
          <a:bodyPr>
            <a:noAutofit/>
          </a:bodyPr>
          <a:lstStyle/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+mn-lt"/>
                <a:cs typeface="Times New Roman" panose="02020603050405020304" pitchFamily="18" charset="0"/>
              </a:rPr>
              <a:t>Newly admitted students were asked if they felt TC’s orientation process adequately prepared them for the first few weeks of classes. </a:t>
            </a:r>
          </a:p>
          <a:p>
            <a:endParaRPr lang="en-US" sz="1600" dirty="0">
              <a:latin typeface="+mn-lt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Approximately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85% 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of newly-admitted respondents indicated that they attended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new student orientation (n=623).</a:t>
            </a:r>
          </a:p>
          <a:p>
            <a:pPr marL="0" indent="0">
              <a:buNone/>
            </a:pPr>
            <a:endParaRPr lang="en-US" sz="1600" dirty="0">
              <a:latin typeface="+mn-lt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+mn-lt"/>
                <a:cs typeface="Times New Roman" panose="02020603050405020304" pitchFamily="18" charset="0"/>
              </a:rPr>
              <a:t>Of those who attended, 81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%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felt that orientation adequately prepared them for the first few weeks 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at TC.</a:t>
            </a:r>
            <a:endParaRPr lang="en-US" sz="1600" dirty="0">
              <a:latin typeface="+mn-lt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420232"/>
              </p:ext>
            </p:extLst>
          </p:nvPr>
        </p:nvGraphicFramePr>
        <p:xfrm>
          <a:off x="4583723" y="1417638"/>
          <a:ext cx="4384431" cy="429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55170" y="4837287"/>
            <a:ext cx="8088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Garamond" panose="02020404030301010803" pitchFamily="18" charset="0"/>
                <a:cs typeface="Times New Roman" panose="02020603050405020304" pitchFamily="18" charset="0"/>
              </a:rPr>
              <a:t>n=524</a:t>
            </a:r>
          </a:p>
        </p:txBody>
      </p:sp>
    </p:spTree>
    <p:extLst>
      <p:ext uri="{BB962C8B-B14F-4D97-AF65-F5344CB8AC3E}">
        <p14:creationId xmlns:p14="http://schemas.microsoft.com/office/powerpoint/2010/main" val="74780191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8DB3E2"/>
      </a:accent2>
      <a:accent3>
        <a:srgbClr val="4BACC6"/>
      </a:accent3>
      <a:accent4>
        <a:srgbClr val="9BBB59"/>
      </a:accent4>
      <a:accent5>
        <a:srgbClr val="F79646"/>
      </a:accent5>
      <a:accent6>
        <a:srgbClr val="FFC000"/>
      </a:accent6>
      <a:hlink>
        <a:srgbClr val="0000FF"/>
      </a:hlink>
      <a:folHlink>
        <a:srgbClr val="800080"/>
      </a:folHlink>
    </a:clrScheme>
    <a:fontScheme name="Custom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2761</TotalTime>
  <Words>454</Words>
  <Application>Microsoft Office PowerPoint</Application>
  <PresentationFormat>On-screen Show (4:3)</PresentationFormat>
  <Paragraphs>72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Bell MT</vt:lpstr>
      <vt:lpstr>Calibri</vt:lpstr>
      <vt:lpstr>Garamond</vt:lpstr>
      <vt:lpstr>Gill Sans</vt:lpstr>
      <vt:lpstr>Times New Roman</vt:lpstr>
      <vt:lpstr>Custom Design</vt:lpstr>
      <vt:lpstr>PowerPoint Presentation</vt:lpstr>
      <vt:lpstr>The Enrolled Student Survey</vt:lpstr>
      <vt:lpstr>How representative were the survey respondents of the total enrolled population?</vt:lpstr>
      <vt:lpstr>Student Satisfaction</vt:lpstr>
      <vt:lpstr>Student Perceptions of TC</vt:lpstr>
      <vt:lpstr>Student Perceptions of TC</vt:lpstr>
      <vt:lpstr>TC Offices &amp; Resources</vt:lpstr>
      <vt:lpstr>Employment Status</vt:lpstr>
      <vt:lpstr>New Student Orientation</vt:lpstr>
      <vt:lpstr>Questions or comments? Please contact the Office of  Institutional Research   134 Thompson Hall institutionalresearch@tc.columbia.edu</vt:lpstr>
    </vt:vector>
  </TitlesOfParts>
  <Company>Teachers College, 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Vincent</dc:creator>
  <cp:lastModifiedBy>Nicholas Anderson</cp:lastModifiedBy>
  <cp:revision>114</cp:revision>
  <cp:lastPrinted>2014-07-11T16:23:14Z</cp:lastPrinted>
  <dcterms:created xsi:type="dcterms:W3CDTF">2014-07-07T14:14:03Z</dcterms:created>
  <dcterms:modified xsi:type="dcterms:W3CDTF">2019-02-04T15:14:00Z</dcterms:modified>
</cp:coreProperties>
</file>