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2" r:id="rId3"/>
    <p:sldId id="274" r:id="rId4"/>
    <p:sldId id="276" r:id="rId5"/>
    <p:sldId id="277" r:id="rId6"/>
    <p:sldId id="278" r:id="rId7"/>
    <p:sldId id="281" r:id="rId8"/>
    <p:sldId id="28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3A2"/>
    <a:srgbClr val="033C9A"/>
    <a:srgbClr val="183D93"/>
    <a:srgbClr val="153379"/>
    <a:srgbClr val="EBD128"/>
    <a:srgbClr val="23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85" autoAdjust="0"/>
  </p:normalViewPr>
  <p:slideViewPr>
    <p:cSldViewPr snapToGrid="0" snapToObjects="1">
      <p:cViewPr varScale="1">
        <p:scale>
          <a:sx n="79" d="100"/>
          <a:sy n="79" d="100"/>
        </p:scale>
        <p:origin x="84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6%20Enrolled%20Student%20Survey%20Spring%202018\Data%20for%20report\Spring%2018%20ESS_May%2014,%202018_10.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6%20Enrolled%20Student%20Survey%20Spring%202018\Data%20for%20report\Spring%2018%20ESS_May%2014,%202018_10.1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by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Sample Comp'!$J$2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 Sample Comp'!$I$3:$I$13</c:f>
              <c:strCache>
                <c:ptCount val="11"/>
                <c:pt idx="0">
                  <c:v>A&amp;H</c:v>
                </c:pt>
                <c:pt idx="1">
                  <c:v>BBS</c:v>
                </c:pt>
                <c:pt idx="2">
                  <c:v>C&amp;T</c:v>
                </c:pt>
                <c:pt idx="3">
                  <c:v>CCP</c:v>
                </c:pt>
                <c:pt idx="4">
                  <c:v>EDP</c:v>
                </c:pt>
                <c:pt idx="5">
                  <c:v>HBS</c:v>
                </c:pt>
                <c:pt idx="6">
                  <c:v>HUD</c:v>
                </c:pt>
                <c:pt idx="7">
                  <c:v>IND</c:v>
                </c:pt>
                <c:pt idx="8">
                  <c:v>ITS</c:v>
                </c:pt>
                <c:pt idx="9">
                  <c:v>MST</c:v>
                </c:pt>
                <c:pt idx="10">
                  <c:v>ORL</c:v>
                </c:pt>
              </c:strCache>
            </c:strRef>
          </c:cat>
          <c:val>
            <c:numRef>
              <c:f>'3 Sample Comp'!$J$3:$J$13</c:f>
              <c:numCache>
                <c:formatCode>0.00%</c:formatCode>
                <c:ptCount val="11"/>
                <c:pt idx="0">
                  <c:v>0.18566176470588236</c:v>
                </c:pt>
                <c:pt idx="1">
                  <c:v>5.9436274509803919E-2</c:v>
                </c:pt>
                <c:pt idx="2">
                  <c:v>7.8431372549019607E-2</c:v>
                </c:pt>
                <c:pt idx="3">
                  <c:v>0.14215686274509803</c:v>
                </c:pt>
                <c:pt idx="4">
                  <c:v>6.985294117647059E-2</c:v>
                </c:pt>
                <c:pt idx="5">
                  <c:v>9.0686274509803919E-2</c:v>
                </c:pt>
                <c:pt idx="6">
                  <c:v>5.8210784313725492E-2</c:v>
                </c:pt>
                <c:pt idx="7">
                  <c:v>9.1911764705882356E-3</c:v>
                </c:pt>
                <c:pt idx="8">
                  <c:v>6.985294117647059E-2</c:v>
                </c:pt>
                <c:pt idx="9">
                  <c:v>8.1495098039215688E-2</c:v>
                </c:pt>
                <c:pt idx="10">
                  <c:v>0.15502450980392157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4-4E9B-A113-A0EAB7B47576}"/>
            </c:ext>
          </c:extLst>
        </c:ser>
        <c:ser>
          <c:idx val="1"/>
          <c:order val="1"/>
          <c:tx>
            <c:strRef>
              <c:f>'3 Sample Comp'!$K$2</c:f>
              <c:strCache>
                <c:ptCount val="1"/>
                <c:pt idx="0">
                  <c:v>TC student population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 Sample Comp'!$I$3:$I$13</c:f>
              <c:strCache>
                <c:ptCount val="11"/>
                <c:pt idx="0">
                  <c:v>A&amp;H</c:v>
                </c:pt>
                <c:pt idx="1">
                  <c:v>BBS</c:v>
                </c:pt>
                <c:pt idx="2">
                  <c:v>C&amp;T</c:v>
                </c:pt>
                <c:pt idx="3">
                  <c:v>CCP</c:v>
                </c:pt>
                <c:pt idx="4">
                  <c:v>EDP</c:v>
                </c:pt>
                <c:pt idx="5">
                  <c:v>HBS</c:v>
                </c:pt>
                <c:pt idx="6">
                  <c:v>HUD</c:v>
                </c:pt>
                <c:pt idx="7">
                  <c:v>IND</c:v>
                </c:pt>
                <c:pt idx="8">
                  <c:v>ITS</c:v>
                </c:pt>
                <c:pt idx="9">
                  <c:v>MST</c:v>
                </c:pt>
                <c:pt idx="10">
                  <c:v>ORL</c:v>
                </c:pt>
              </c:strCache>
            </c:strRef>
          </c:cat>
          <c:val>
            <c:numRef>
              <c:f>'3 Sample Comp'!$K$3:$K$13</c:f>
              <c:numCache>
                <c:formatCode>0.00%</c:formatCode>
                <c:ptCount val="11"/>
                <c:pt idx="0">
                  <c:v>0.17757827895774031</c:v>
                </c:pt>
                <c:pt idx="1">
                  <c:v>6.3717976790015327E-2</c:v>
                </c:pt>
                <c:pt idx="2">
                  <c:v>8.1891832712940663E-2</c:v>
                </c:pt>
                <c:pt idx="3">
                  <c:v>0.15283555944821545</c:v>
                </c:pt>
                <c:pt idx="4">
                  <c:v>5.3426757171009413E-2</c:v>
                </c:pt>
                <c:pt idx="5">
                  <c:v>0.10050361287497263</c:v>
                </c:pt>
                <c:pt idx="6">
                  <c:v>5.6711188964309177E-2</c:v>
                </c:pt>
                <c:pt idx="7">
                  <c:v>8.5395226625793741E-3</c:v>
                </c:pt>
                <c:pt idx="8">
                  <c:v>5.9557696518502297E-2</c:v>
                </c:pt>
                <c:pt idx="9">
                  <c:v>8.7803809940880231E-2</c:v>
                </c:pt>
                <c:pt idx="10">
                  <c:v>0.15743376395883513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84-4E9B-A113-A0EAB7B47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542816"/>
        <c:axId val="164543600"/>
      </c:barChart>
      <c:catAx>
        <c:axId val="1645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543600"/>
        <c:crosses val="autoZero"/>
        <c:auto val="1"/>
        <c:lblAlgn val="ctr"/>
        <c:lblOffset val="100"/>
        <c:noMultiLvlLbl val="0"/>
      </c:catAx>
      <c:valAx>
        <c:axId val="16454360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54281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by Degree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'3 Sample Comp'!$C$52</c:f>
              <c:strCache>
                <c:ptCount val="1"/>
                <c:pt idx="0">
                  <c:v>TC student population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 Sample Comp'!$A$53:$A$54</c:f>
              <c:strCache>
                <c:ptCount val="2"/>
                <c:pt idx="0">
                  <c:v>Doc</c:v>
                </c:pt>
                <c:pt idx="1">
                  <c:v>MA</c:v>
                </c:pt>
              </c:strCache>
            </c:strRef>
          </c:cat>
          <c:val>
            <c:numRef>
              <c:f>'3 Sample Comp'!$C$53:$C$54</c:f>
              <c:numCache>
                <c:formatCode>0.00%</c:formatCode>
                <c:ptCount val="2"/>
                <c:pt idx="0">
                  <c:v>0.26638297872340427</c:v>
                </c:pt>
                <c:pt idx="1">
                  <c:v>0.67425531914893622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1-41B5-ADD5-53EC23C362ED}"/>
            </c:ext>
          </c:extLst>
        </c:ser>
        <c:ser>
          <c:idx val="0"/>
          <c:order val="1"/>
          <c:tx>
            <c:strRef>
              <c:f>'3 Sample Comp'!$B$52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 Sample Comp'!$A$53:$A$54</c:f>
              <c:strCache>
                <c:ptCount val="2"/>
                <c:pt idx="0">
                  <c:v>Doc</c:v>
                </c:pt>
                <c:pt idx="1">
                  <c:v>MA</c:v>
                </c:pt>
              </c:strCache>
            </c:strRef>
          </c:cat>
          <c:val>
            <c:numRef>
              <c:f>'3 Sample Comp'!$B$53:$B$54</c:f>
              <c:numCache>
                <c:formatCode>0.00%</c:formatCode>
                <c:ptCount val="2"/>
                <c:pt idx="0">
                  <c:v>0.24142156862745098</c:v>
                </c:pt>
                <c:pt idx="1">
                  <c:v>0.74448529411764708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01-41B5-ADD5-53EC23C36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648320"/>
        <c:axId val="166646360"/>
      </c:barChart>
      <c:catAx>
        <c:axId val="16664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6360"/>
        <c:crosses val="autoZero"/>
        <c:auto val="1"/>
        <c:lblAlgn val="ctr"/>
        <c:lblOffset val="100"/>
        <c:noMultiLvlLbl val="0"/>
      </c:catAx>
      <c:valAx>
        <c:axId val="1666463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Student Satisfaction'!$G$2</c:f>
              <c:strCache>
                <c:ptCount val="1"/>
                <c:pt idx="0">
                  <c:v>Terrible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 Student Satisfaction'!$H$1:$J$1</c:f>
              <c:strCache>
                <c:ptCount val="3"/>
                <c:pt idx="0">
                  <c:v>Overall                                                                             (n=1547)</c:v>
                </c:pt>
                <c:pt idx="1">
                  <c:v>Quality of courses                                               (n=1542)</c:v>
                </c:pt>
                <c:pt idx="2">
                  <c:v>Quality of program faculty                                              (n=1544)</c:v>
                </c:pt>
              </c:strCache>
            </c:strRef>
          </c:cat>
          <c:val>
            <c:numRef>
              <c:f>'4 Student Satisfaction'!$H$2:$J$2</c:f>
              <c:numCache>
                <c:formatCode>General</c:formatCode>
                <c:ptCount val="3"/>
                <c:pt idx="0">
                  <c:v>1.4379084967320261E-2</c:v>
                </c:pt>
                <c:pt idx="1">
                  <c:v>1.0376134889753566E-2</c:v>
                </c:pt>
                <c:pt idx="2">
                  <c:v>1.2305699481865285E-2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1-4B15-AE9B-11F6B17E93A0}"/>
            </c:ext>
          </c:extLst>
        </c:ser>
        <c:ser>
          <c:idx val="1"/>
          <c:order val="1"/>
          <c:tx>
            <c:strRef>
              <c:f>'4 Student Satisfaction'!$G$3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 Student Satisfaction'!$H$1:$J$1</c:f>
              <c:strCache>
                <c:ptCount val="3"/>
                <c:pt idx="0">
                  <c:v>Overall                                                                             (n=1547)</c:v>
                </c:pt>
                <c:pt idx="1">
                  <c:v>Quality of courses                                               (n=1542)</c:v>
                </c:pt>
                <c:pt idx="2">
                  <c:v>Quality of program faculty                                              (n=1544)</c:v>
                </c:pt>
              </c:strCache>
            </c:strRef>
          </c:cat>
          <c:val>
            <c:numRef>
              <c:f>'4 Student Satisfaction'!$H$3:$J$3</c:f>
              <c:numCache>
                <c:formatCode>General</c:formatCode>
                <c:ptCount val="3"/>
                <c:pt idx="0">
                  <c:v>7.3856209150326799E-2</c:v>
                </c:pt>
                <c:pt idx="1">
                  <c:v>4.4747081712062257E-2</c:v>
                </c:pt>
                <c:pt idx="2">
                  <c:v>3.8212435233160619E-2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A1-4B15-AE9B-11F6B17E93A0}"/>
            </c:ext>
          </c:extLst>
        </c:ser>
        <c:ser>
          <c:idx val="2"/>
          <c:order val="2"/>
          <c:tx>
            <c:strRef>
              <c:f>'4 Student Satisfaction'!$G$4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'4 Student Satisfaction'!$H$1:$J$1</c:f>
              <c:strCache>
                <c:ptCount val="3"/>
                <c:pt idx="0">
                  <c:v>Overall                                                                             (n=1547)</c:v>
                </c:pt>
                <c:pt idx="1">
                  <c:v>Quality of courses                                               (n=1542)</c:v>
                </c:pt>
                <c:pt idx="2">
                  <c:v>Quality of program faculty                                              (n=1544)</c:v>
                </c:pt>
              </c:strCache>
            </c:strRef>
          </c:cat>
          <c:val>
            <c:numRef>
              <c:f>'4 Student Satisfaction'!$H$4:$J$4</c:f>
              <c:numCache>
                <c:formatCode>General</c:formatCode>
                <c:ptCount val="3"/>
                <c:pt idx="0">
                  <c:v>0.21241830065359477</c:v>
                </c:pt>
                <c:pt idx="1">
                  <c:v>0.19260700389105059</c:v>
                </c:pt>
                <c:pt idx="2">
                  <c:v>0.15544041450777202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A1-4B15-AE9B-11F6B17E93A0}"/>
            </c:ext>
          </c:extLst>
        </c:ser>
        <c:ser>
          <c:idx val="3"/>
          <c:order val="3"/>
          <c:tx>
            <c:strRef>
              <c:f>'4 Student Satisfaction'!$G$5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 Student Satisfaction'!$H$1:$J$1</c:f>
              <c:strCache>
                <c:ptCount val="3"/>
                <c:pt idx="0">
                  <c:v>Overall                                                                             (n=1547)</c:v>
                </c:pt>
                <c:pt idx="1">
                  <c:v>Quality of courses                                               (n=1542)</c:v>
                </c:pt>
                <c:pt idx="2">
                  <c:v>Quality of program faculty                                              (n=1544)</c:v>
                </c:pt>
              </c:strCache>
            </c:strRef>
          </c:cat>
          <c:val>
            <c:numRef>
              <c:f>'4 Student Satisfaction'!$H$5:$J$5</c:f>
              <c:numCache>
                <c:formatCode>General</c:formatCode>
                <c:ptCount val="3"/>
                <c:pt idx="0">
                  <c:v>0.47450980392156861</c:v>
                </c:pt>
                <c:pt idx="1">
                  <c:v>0.46627756160830092</c:v>
                </c:pt>
                <c:pt idx="2">
                  <c:v>0.42551813471502592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A1-4B15-AE9B-11F6B17E93A0}"/>
            </c:ext>
          </c:extLst>
        </c:ser>
        <c:ser>
          <c:idx val="4"/>
          <c:order val="4"/>
          <c:tx>
            <c:strRef>
              <c:f>'4 Student Satisfaction'!$G$6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 Student Satisfaction'!$H$1:$J$1</c:f>
              <c:strCache>
                <c:ptCount val="3"/>
                <c:pt idx="0">
                  <c:v>Overall                                                                             (n=1547)</c:v>
                </c:pt>
                <c:pt idx="1">
                  <c:v>Quality of courses                                               (n=1542)</c:v>
                </c:pt>
                <c:pt idx="2">
                  <c:v>Quality of program faculty                                              (n=1544)</c:v>
                </c:pt>
              </c:strCache>
            </c:strRef>
          </c:cat>
          <c:val>
            <c:numRef>
              <c:f>'4 Student Satisfaction'!$H$6:$J$6</c:f>
              <c:numCache>
                <c:formatCode>General</c:formatCode>
                <c:ptCount val="3"/>
                <c:pt idx="0">
                  <c:v>0.22483660130718955</c:v>
                </c:pt>
                <c:pt idx="1">
                  <c:v>0.28599221789883267</c:v>
                </c:pt>
                <c:pt idx="2">
                  <c:v>0.36852331606217614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A1-4B15-AE9B-11F6B17E9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43616"/>
        <c:axId val="166644792"/>
      </c:barChart>
      <c:catAx>
        <c:axId val="1666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4792"/>
        <c:crosses val="autoZero"/>
        <c:auto val="1"/>
        <c:lblAlgn val="ctr"/>
        <c:lblOffset val="100"/>
        <c:noMultiLvlLbl val="0"/>
      </c:catAx>
      <c:valAx>
        <c:axId val="16664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36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45761640906007E-2"/>
          <c:y val="2.6172992914886253E-2"/>
          <c:w val="0.92743571984057549"/>
          <c:h val="0.55589816669794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Program Quality'!$G$2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 Program Quality'!$H$1:$K$1</c:f>
              <c:strCache>
                <c:ptCount val="4"/>
                <c:pt idx="0">
                  <c:v>My program is one of the best in the field. (n=1545)</c:v>
                </c:pt>
                <c:pt idx="1">
                  <c:v>Different scholarly points of view are encouraged in my courses. (n=1542)</c:v>
                </c:pt>
                <c:pt idx="2">
                  <c:v>My program is not challenging enough. (n=1541)</c:v>
                </c:pt>
                <c:pt idx="3">
                  <c:v>My courses have practical implications. (n=1543)</c:v>
                </c:pt>
              </c:strCache>
            </c:strRef>
          </c:cat>
          <c:val>
            <c:numRef>
              <c:f>'5 Program Quality'!$H$2:$K$2</c:f>
              <c:numCache>
                <c:formatCode>0%</c:formatCode>
                <c:ptCount val="4"/>
                <c:pt idx="0">
                  <c:v>4.4660194174757278E-2</c:v>
                </c:pt>
                <c:pt idx="1">
                  <c:v>2.8534370946822308E-2</c:v>
                </c:pt>
                <c:pt idx="2">
                  <c:v>0.28942245295262814</c:v>
                </c:pt>
                <c:pt idx="3">
                  <c:v>2.7219701879455604E-2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0D-4765-9AE3-DB0D54FBCB04}"/>
            </c:ext>
          </c:extLst>
        </c:ser>
        <c:ser>
          <c:idx val="1"/>
          <c:order val="1"/>
          <c:tx>
            <c:strRef>
              <c:f>'5 Program Quality'!$G$3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 Program Quality'!$H$1:$K$1</c:f>
              <c:strCache>
                <c:ptCount val="4"/>
                <c:pt idx="0">
                  <c:v>My program is one of the best in the field. (n=1545)</c:v>
                </c:pt>
                <c:pt idx="1">
                  <c:v>Different scholarly points of view are encouraged in my courses. (n=1542)</c:v>
                </c:pt>
                <c:pt idx="2">
                  <c:v>My program is not challenging enough. (n=1541)</c:v>
                </c:pt>
                <c:pt idx="3">
                  <c:v>My courses have practical implications. (n=1543)</c:v>
                </c:pt>
              </c:strCache>
            </c:strRef>
          </c:cat>
          <c:val>
            <c:numRef>
              <c:f>'5 Program Quality'!$H$3:$K$3</c:f>
              <c:numCache>
                <c:formatCode>0%</c:formatCode>
                <c:ptCount val="4"/>
                <c:pt idx="0">
                  <c:v>8.4142394822006472E-2</c:v>
                </c:pt>
                <c:pt idx="1">
                  <c:v>8.8197146562905324E-2</c:v>
                </c:pt>
                <c:pt idx="2">
                  <c:v>0.27709279688513955</c:v>
                </c:pt>
                <c:pt idx="3">
                  <c:v>7.6474400518470514E-2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0D-4765-9AE3-DB0D54FBCB04}"/>
            </c:ext>
          </c:extLst>
        </c:ser>
        <c:ser>
          <c:idx val="2"/>
          <c:order val="2"/>
          <c:tx>
            <c:strRef>
              <c:f>'5 Program Quality'!$G$4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 Program Quality'!$H$1:$K$1</c:f>
              <c:strCache>
                <c:ptCount val="4"/>
                <c:pt idx="0">
                  <c:v>My program is one of the best in the field. (n=1545)</c:v>
                </c:pt>
                <c:pt idx="1">
                  <c:v>Different scholarly points of view are encouraged in my courses. (n=1542)</c:v>
                </c:pt>
                <c:pt idx="2">
                  <c:v>My program is not challenging enough. (n=1541)</c:v>
                </c:pt>
                <c:pt idx="3">
                  <c:v>My courses have practical implications. (n=1543)</c:v>
                </c:pt>
              </c:strCache>
            </c:strRef>
          </c:cat>
          <c:val>
            <c:numRef>
              <c:f>'5 Program Quality'!$H$4:$K$4</c:f>
              <c:numCache>
                <c:formatCode>0%</c:formatCode>
                <c:ptCount val="4"/>
                <c:pt idx="0">
                  <c:v>0.15275080906148866</c:v>
                </c:pt>
                <c:pt idx="1">
                  <c:v>0.12645914396887159</c:v>
                </c:pt>
                <c:pt idx="2">
                  <c:v>0.2290720311486048</c:v>
                </c:pt>
                <c:pt idx="3">
                  <c:v>9.7861309138042779E-2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0D-4765-9AE3-DB0D54FBCB04}"/>
            </c:ext>
          </c:extLst>
        </c:ser>
        <c:ser>
          <c:idx val="3"/>
          <c:order val="3"/>
          <c:tx>
            <c:strRef>
              <c:f>'5 Program Quality'!$G$5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 Program Quality'!$H$1:$K$1</c:f>
              <c:strCache>
                <c:ptCount val="4"/>
                <c:pt idx="0">
                  <c:v>My program is one of the best in the field. (n=1545)</c:v>
                </c:pt>
                <c:pt idx="1">
                  <c:v>Different scholarly points of view are encouraged in my courses. (n=1542)</c:v>
                </c:pt>
                <c:pt idx="2">
                  <c:v>My program is not challenging enough. (n=1541)</c:v>
                </c:pt>
                <c:pt idx="3">
                  <c:v>My courses have practical implications. (n=1543)</c:v>
                </c:pt>
              </c:strCache>
            </c:strRef>
          </c:cat>
          <c:val>
            <c:numRef>
              <c:f>'5 Program Quality'!$H$5:$K$5</c:f>
              <c:numCache>
                <c:formatCode>0%</c:formatCode>
                <c:ptCount val="4"/>
                <c:pt idx="0">
                  <c:v>0.34498381877022655</c:v>
                </c:pt>
                <c:pt idx="1">
                  <c:v>0.38586251621271078</c:v>
                </c:pt>
                <c:pt idx="2">
                  <c:v>0.14925373134328357</c:v>
                </c:pt>
                <c:pt idx="3">
                  <c:v>0.40829552819183407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0D-4765-9AE3-DB0D54FBCB04}"/>
            </c:ext>
          </c:extLst>
        </c:ser>
        <c:ser>
          <c:idx val="4"/>
          <c:order val="4"/>
          <c:tx>
            <c:strRef>
              <c:f>'5 Program Quality'!$G$6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'5 Program Quality'!$H$1:$K$1</c:f>
              <c:strCache>
                <c:ptCount val="4"/>
                <c:pt idx="0">
                  <c:v>My program is one of the best in the field. (n=1545)</c:v>
                </c:pt>
                <c:pt idx="1">
                  <c:v>Different scholarly points of view are encouraged in my courses. (n=1542)</c:v>
                </c:pt>
                <c:pt idx="2">
                  <c:v>My program is not challenging enough. (n=1541)</c:v>
                </c:pt>
                <c:pt idx="3">
                  <c:v>My courses have practical implications. (n=1543)</c:v>
                </c:pt>
              </c:strCache>
            </c:strRef>
          </c:cat>
          <c:val>
            <c:numRef>
              <c:f>'5 Program Quality'!$H$6:$K$6</c:f>
              <c:numCache>
                <c:formatCode>0%</c:formatCode>
                <c:ptCount val="4"/>
                <c:pt idx="0">
                  <c:v>0.37346278317152104</c:v>
                </c:pt>
                <c:pt idx="1">
                  <c:v>0.37094682230869003</c:v>
                </c:pt>
                <c:pt idx="2">
                  <c:v>5.5158987670343933E-2</c:v>
                </c:pt>
                <c:pt idx="3">
                  <c:v>0.39014906027219703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0D-4765-9AE3-DB0D54FB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43224"/>
        <c:axId val="166645968"/>
      </c:barChart>
      <c:catAx>
        <c:axId val="16664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5968"/>
        <c:crosses val="autoZero"/>
        <c:auto val="1"/>
        <c:lblAlgn val="ctr"/>
        <c:lblOffset val="100"/>
        <c:noMultiLvlLbl val="0"/>
      </c:catAx>
      <c:valAx>
        <c:axId val="16664596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322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rate the quality of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academic advising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'6 Academic Advising'!$B$63</c:f>
              <c:strCache>
                <c:ptCount val="1"/>
                <c:pt idx="0">
                  <c:v>Terrible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 Academic Advising'!$C$62:$F$62</c:f>
              <c:strCache>
                <c:ptCount val="4"/>
                <c:pt idx="0">
                  <c:v>Advanced Student (n=150)</c:v>
                </c:pt>
                <c:pt idx="1">
                  <c:v>Program Staff Member (n=101)</c:v>
                </c:pt>
                <c:pt idx="2">
                  <c:v>Faculty Member (n=1177)</c:v>
                </c:pt>
                <c:pt idx="3">
                  <c:v>Other                            (n=51)</c:v>
                </c:pt>
              </c:strCache>
            </c:strRef>
          </c:cat>
          <c:val>
            <c:numRef>
              <c:f>'6 Academic Advising'!$C$63:$F$63</c:f>
              <c:numCache>
                <c:formatCode>General</c:formatCode>
                <c:ptCount val="4"/>
                <c:pt idx="0">
                  <c:v>0.06</c:v>
                </c:pt>
                <c:pt idx="1">
                  <c:v>5.9405940594059403E-2</c:v>
                </c:pt>
                <c:pt idx="2">
                  <c:v>4.1631265930331354E-2</c:v>
                </c:pt>
                <c:pt idx="3">
                  <c:v>0.13725490196078433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23-4E0C-B2B3-187FDC47EFB6}"/>
            </c:ext>
          </c:extLst>
        </c:ser>
        <c:ser>
          <c:idx val="1"/>
          <c:order val="1"/>
          <c:tx>
            <c:strRef>
              <c:f>'6 Academic Advising'!$B$64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 Academic Advising'!$C$62:$F$62</c:f>
              <c:strCache>
                <c:ptCount val="4"/>
                <c:pt idx="0">
                  <c:v>Advanced Student (n=150)</c:v>
                </c:pt>
                <c:pt idx="1">
                  <c:v>Program Staff Member (n=101)</c:v>
                </c:pt>
                <c:pt idx="2">
                  <c:v>Faculty Member (n=1177)</c:v>
                </c:pt>
                <c:pt idx="3">
                  <c:v>Other                            (n=51)</c:v>
                </c:pt>
              </c:strCache>
            </c:strRef>
          </c:cat>
          <c:val>
            <c:numRef>
              <c:f>'6 Academic Advising'!$C$64:$F$64</c:f>
              <c:numCache>
                <c:formatCode>General</c:formatCode>
                <c:ptCount val="4"/>
                <c:pt idx="0">
                  <c:v>0.16</c:v>
                </c:pt>
                <c:pt idx="1">
                  <c:v>3.9603960396039604E-2</c:v>
                </c:pt>
                <c:pt idx="2">
                  <c:v>9.005947323704333E-2</c:v>
                </c:pt>
                <c:pt idx="3">
                  <c:v>0.25490196078431371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23-4E0C-B2B3-187FDC47EFB6}"/>
            </c:ext>
          </c:extLst>
        </c:ser>
        <c:ser>
          <c:idx val="2"/>
          <c:order val="2"/>
          <c:tx>
            <c:strRef>
              <c:f>'6 Academic Advising'!$B$65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 Academic Advising'!$C$62:$F$62</c:f>
              <c:strCache>
                <c:ptCount val="4"/>
                <c:pt idx="0">
                  <c:v>Advanced Student (n=150)</c:v>
                </c:pt>
                <c:pt idx="1">
                  <c:v>Program Staff Member (n=101)</c:v>
                </c:pt>
                <c:pt idx="2">
                  <c:v>Faculty Member (n=1177)</c:v>
                </c:pt>
                <c:pt idx="3">
                  <c:v>Other                            (n=51)</c:v>
                </c:pt>
              </c:strCache>
            </c:strRef>
          </c:cat>
          <c:val>
            <c:numRef>
              <c:f>'6 Academic Advising'!$C$65:$F$65</c:f>
              <c:numCache>
                <c:formatCode>General</c:formatCode>
                <c:ptCount val="4"/>
                <c:pt idx="0">
                  <c:v>0.32</c:v>
                </c:pt>
                <c:pt idx="1">
                  <c:v>0.30693069306930693</c:v>
                </c:pt>
                <c:pt idx="2">
                  <c:v>0.22599830076465591</c:v>
                </c:pt>
                <c:pt idx="3">
                  <c:v>0.25490196078431371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23-4E0C-B2B3-187FDC47EFB6}"/>
            </c:ext>
          </c:extLst>
        </c:ser>
        <c:ser>
          <c:idx val="3"/>
          <c:order val="3"/>
          <c:tx>
            <c:strRef>
              <c:f>'6 Academic Advising'!$B$66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 Academic Advising'!$C$62:$F$62</c:f>
              <c:strCache>
                <c:ptCount val="4"/>
                <c:pt idx="0">
                  <c:v>Advanced Student (n=150)</c:v>
                </c:pt>
                <c:pt idx="1">
                  <c:v>Program Staff Member (n=101)</c:v>
                </c:pt>
                <c:pt idx="2">
                  <c:v>Faculty Member (n=1177)</c:v>
                </c:pt>
                <c:pt idx="3">
                  <c:v>Other                            (n=51)</c:v>
                </c:pt>
              </c:strCache>
            </c:strRef>
          </c:cat>
          <c:val>
            <c:numRef>
              <c:f>'6 Academic Advising'!$C$66:$F$66</c:f>
              <c:numCache>
                <c:formatCode>General</c:formatCode>
                <c:ptCount val="4"/>
                <c:pt idx="0">
                  <c:v>0.29333333333333333</c:v>
                </c:pt>
                <c:pt idx="1">
                  <c:v>0.36633663366336633</c:v>
                </c:pt>
                <c:pt idx="2">
                  <c:v>0.34749362786745963</c:v>
                </c:pt>
                <c:pt idx="3">
                  <c:v>0.23529411764705882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23-4E0C-B2B3-187FDC47EFB6}"/>
            </c:ext>
          </c:extLst>
        </c:ser>
        <c:ser>
          <c:idx val="4"/>
          <c:order val="4"/>
          <c:tx>
            <c:strRef>
              <c:f>'6 Academic Advising'!$B$67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 Academic Advising'!$C$62:$F$62</c:f>
              <c:strCache>
                <c:ptCount val="4"/>
                <c:pt idx="0">
                  <c:v>Advanced Student (n=150)</c:v>
                </c:pt>
                <c:pt idx="1">
                  <c:v>Program Staff Member (n=101)</c:v>
                </c:pt>
                <c:pt idx="2">
                  <c:v>Faculty Member (n=1177)</c:v>
                </c:pt>
                <c:pt idx="3">
                  <c:v>Other                            (n=51)</c:v>
                </c:pt>
              </c:strCache>
            </c:strRef>
          </c:cat>
          <c:val>
            <c:numRef>
              <c:f>'6 Academic Advising'!$C$67:$F$67</c:f>
              <c:numCache>
                <c:formatCode>General</c:formatCode>
                <c:ptCount val="4"/>
                <c:pt idx="0">
                  <c:v>0.16666666666666666</c:v>
                </c:pt>
                <c:pt idx="1">
                  <c:v>0.22772277227722773</c:v>
                </c:pt>
                <c:pt idx="2">
                  <c:v>0.29481733220050976</c:v>
                </c:pt>
                <c:pt idx="3">
                  <c:v>0.11764705882352941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23-4E0C-B2B3-187FDC47E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42832"/>
        <c:axId val="166641656"/>
      </c:barChart>
      <c:catAx>
        <c:axId val="16664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1656"/>
        <c:crosses val="autoZero"/>
        <c:auto val="1"/>
        <c:lblAlgn val="ctr"/>
        <c:lblOffset val="100"/>
        <c:noMultiLvlLbl val="0"/>
      </c:catAx>
      <c:valAx>
        <c:axId val="16664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283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Which of the following best describes your </a:t>
            </a:r>
            <a:r>
              <a:rPr lang="en-US" dirty="0" smtClean="0"/>
              <a:t>advisor</a:t>
            </a:r>
            <a:r>
              <a:rPr lang="en-US" dirty="0"/>
              <a:t>? (n=1498)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'6 Academic Advising'!$G$1</c:f>
              <c:strCache>
                <c:ptCount val="1"/>
                <c:pt idx="0">
                  <c:v>Which of the following best describes your adviser? (n=1498)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30-4298-BDEB-0F4987D2635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30-4298-BDEB-0F4987D2635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30-4298-BDEB-0F4987D2635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30-4298-BDEB-0F4987D26351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18498155836861"/>
                  <c:y val="-0.186644024926587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 Academic Advising'!$F$2:$F$5</c:f>
              <c:strCache>
                <c:ptCount val="4"/>
                <c:pt idx="0">
                  <c:v>Advanced Student</c:v>
                </c:pt>
                <c:pt idx="1">
                  <c:v>Program Staff Member</c:v>
                </c:pt>
                <c:pt idx="2">
                  <c:v>Faculty Member</c:v>
                </c:pt>
                <c:pt idx="3">
                  <c:v>Other</c:v>
                </c:pt>
              </c:strCache>
            </c:strRef>
          </c:cat>
          <c:val>
            <c:numRef>
              <c:f>'6 Academic Advising'!$G$2:$G$5</c:f>
              <c:numCache>
                <c:formatCode>0.0%</c:formatCode>
                <c:ptCount val="4"/>
                <c:pt idx="0">
                  <c:v>0.10013351134846461</c:v>
                </c:pt>
                <c:pt idx="1">
                  <c:v>6.7423230974632847E-2</c:v>
                </c:pt>
                <c:pt idx="2">
                  <c:v>0.79639519359145527</c:v>
                </c:pt>
                <c:pt idx="3">
                  <c:v>3.6048064085447265E-2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30-4298-BDEB-0F4987D263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Res Life'!$H$9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'7 Res Life'!$I$8:$L$8</c:f>
              <c:strCache>
                <c:ptCount val="4"/>
                <c:pt idx="0">
                  <c:v>I would recommend living in campus housing to an incoming Teachers College student. (n=282) </c:v>
                </c:pt>
                <c:pt idx="1">
                  <c:v>I feel safe in my residence hall. (n=276)</c:v>
                </c:pt>
                <c:pt idx="2">
                  <c:v>The atmosphere in the residence halls is conducive to quiet study.                              (n=276)</c:v>
                </c:pt>
                <c:pt idx="3">
                  <c:v>The atmosphere in the residence hall is supportive of residents from different backgrounds. (n=275)</c:v>
                </c:pt>
              </c:strCache>
            </c:strRef>
          </c:cat>
          <c:val>
            <c:numRef>
              <c:f>'7 Res Life'!$I$9:$L$9</c:f>
              <c:numCache>
                <c:formatCode>0.0%</c:formatCode>
                <c:ptCount val="4"/>
                <c:pt idx="0">
                  <c:v>7.4468085106382975E-2</c:v>
                </c:pt>
                <c:pt idx="1">
                  <c:v>7.246376811594203E-3</c:v>
                </c:pt>
                <c:pt idx="2">
                  <c:v>1.4492753623188406E-2</c:v>
                </c:pt>
                <c:pt idx="3">
                  <c:v>1.8181818181818181E-2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3D-49F8-A0F0-A31FE897F436}"/>
            </c:ext>
          </c:extLst>
        </c:ser>
        <c:ser>
          <c:idx val="1"/>
          <c:order val="1"/>
          <c:tx>
            <c:strRef>
              <c:f>'7 Res Life'!$H$10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'7 Res Life'!$I$8:$L$8</c:f>
              <c:strCache>
                <c:ptCount val="4"/>
                <c:pt idx="0">
                  <c:v>I would recommend living in campus housing to an incoming Teachers College student. (n=282) </c:v>
                </c:pt>
                <c:pt idx="1">
                  <c:v>I feel safe in my residence hall. (n=276)</c:v>
                </c:pt>
                <c:pt idx="2">
                  <c:v>The atmosphere in the residence halls is conducive to quiet study.                              (n=276)</c:v>
                </c:pt>
                <c:pt idx="3">
                  <c:v>The atmosphere in the residence hall is supportive of residents from different backgrounds. (n=275)</c:v>
                </c:pt>
              </c:strCache>
            </c:strRef>
          </c:cat>
          <c:val>
            <c:numRef>
              <c:f>'7 Res Life'!$I$10:$L$10</c:f>
              <c:numCache>
                <c:formatCode>0.0%</c:formatCode>
                <c:ptCount val="4"/>
                <c:pt idx="0">
                  <c:v>8.5106382978723402E-2</c:v>
                </c:pt>
                <c:pt idx="1">
                  <c:v>7.246376811594203E-3</c:v>
                </c:pt>
                <c:pt idx="2">
                  <c:v>6.1594202898550728E-2</c:v>
                </c:pt>
                <c:pt idx="3">
                  <c:v>4.363636363636364E-2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D-49F8-A0F0-A31FE897F436}"/>
            </c:ext>
          </c:extLst>
        </c:ser>
        <c:ser>
          <c:idx val="2"/>
          <c:order val="2"/>
          <c:tx>
            <c:strRef>
              <c:f>'7 Res Life'!$H$11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'7 Res Life'!$I$8:$L$8</c:f>
              <c:strCache>
                <c:ptCount val="4"/>
                <c:pt idx="0">
                  <c:v>I would recommend living in campus housing to an incoming Teachers College student. (n=282) </c:v>
                </c:pt>
                <c:pt idx="1">
                  <c:v>I feel safe in my residence hall. (n=276)</c:v>
                </c:pt>
                <c:pt idx="2">
                  <c:v>The atmosphere in the residence halls is conducive to quiet study.                              (n=276)</c:v>
                </c:pt>
                <c:pt idx="3">
                  <c:v>The atmosphere in the residence hall is supportive of residents from different backgrounds. (n=275)</c:v>
                </c:pt>
              </c:strCache>
            </c:strRef>
          </c:cat>
          <c:val>
            <c:numRef>
              <c:f>'7 Res Life'!$I$11:$L$11</c:f>
              <c:numCache>
                <c:formatCode>0.0%</c:formatCode>
                <c:ptCount val="4"/>
                <c:pt idx="0">
                  <c:v>0.11347517730496454</c:v>
                </c:pt>
                <c:pt idx="1">
                  <c:v>1.4492753623188406E-2</c:v>
                </c:pt>
                <c:pt idx="2">
                  <c:v>6.1594202898550728E-2</c:v>
                </c:pt>
                <c:pt idx="3">
                  <c:v>0.11636363636363636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3D-49F8-A0F0-A31FE897F436}"/>
            </c:ext>
          </c:extLst>
        </c:ser>
        <c:ser>
          <c:idx val="3"/>
          <c:order val="3"/>
          <c:tx>
            <c:strRef>
              <c:f>'7 Res Life'!$H$12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'7 Res Life'!$I$8:$L$8</c:f>
              <c:strCache>
                <c:ptCount val="4"/>
                <c:pt idx="0">
                  <c:v>I would recommend living in campus housing to an incoming Teachers College student. (n=282) </c:v>
                </c:pt>
                <c:pt idx="1">
                  <c:v>I feel safe in my residence hall. (n=276)</c:v>
                </c:pt>
                <c:pt idx="2">
                  <c:v>The atmosphere in the residence halls is conducive to quiet study.                              (n=276)</c:v>
                </c:pt>
                <c:pt idx="3">
                  <c:v>The atmosphere in the residence hall is supportive of residents from different backgrounds. (n=275)</c:v>
                </c:pt>
              </c:strCache>
            </c:strRef>
          </c:cat>
          <c:val>
            <c:numRef>
              <c:f>'7 Res Life'!$I$12:$L$12</c:f>
              <c:numCache>
                <c:formatCode>0.0%</c:formatCode>
                <c:ptCount val="4"/>
                <c:pt idx="0">
                  <c:v>0.47872340425531917</c:v>
                </c:pt>
                <c:pt idx="1">
                  <c:v>0.19565217391304349</c:v>
                </c:pt>
                <c:pt idx="2">
                  <c:v>0.40217391304347827</c:v>
                </c:pt>
                <c:pt idx="3">
                  <c:v>0.31636363636363635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3D-49F8-A0F0-A31FE897F436}"/>
            </c:ext>
          </c:extLst>
        </c:ser>
        <c:ser>
          <c:idx val="4"/>
          <c:order val="4"/>
          <c:tx>
            <c:strRef>
              <c:f>'7 Res Life'!$H$13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'7 Res Life'!$I$8:$L$8</c:f>
              <c:strCache>
                <c:ptCount val="4"/>
                <c:pt idx="0">
                  <c:v>I would recommend living in campus housing to an incoming Teachers College student. (n=282) </c:v>
                </c:pt>
                <c:pt idx="1">
                  <c:v>I feel safe in my residence hall. (n=276)</c:v>
                </c:pt>
                <c:pt idx="2">
                  <c:v>The atmosphere in the residence halls is conducive to quiet study.                              (n=276)</c:v>
                </c:pt>
                <c:pt idx="3">
                  <c:v>The atmosphere in the residence hall is supportive of residents from different backgrounds. (n=275)</c:v>
                </c:pt>
              </c:strCache>
            </c:strRef>
          </c:cat>
          <c:val>
            <c:numRef>
              <c:f>'7 Res Life'!$I$13:$L$13</c:f>
              <c:numCache>
                <c:formatCode>0.0%</c:formatCode>
                <c:ptCount val="4"/>
                <c:pt idx="0">
                  <c:v>0.24822695035460993</c:v>
                </c:pt>
                <c:pt idx="1">
                  <c:v>0.77536231884057971</c:v>
                </c:pt>
                <c:pt idx="2">
                  <c:v>0.46014492753623187</c:v>
                </c:pt>
                <c:pt idx="3">
                  <c:v>0.50545454545454549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3D-49F8-A0F0-A31FE897F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45184"/>
        <c:axId val="166647536"/>
      </c:barChart>
      <c:catAx>
        <c:axId val="166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7536"/>
        <c:crosses val="autoZero"/>
        <c:auto val="1"/>
        <c:lblAlgn val="ctr"/>
        <c:lblOffset val="100"/>
        <c:noMultiLvlLbl val="0"/>
      </c:catAx>
      <c:valAx>
        <c:axId val="16664753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5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Res Life utilities'!$I$3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 Res Life utilities'!$J$2:$N$2</c:f>
              <c:strCache>
                <c:ptCount val="5"/>
                <c:pt idx="0">
                  <c:v>Overall, I am pleased with the services offered by the Office of Residential Services. (n=269)</c:v>
                </c:pt>
                <c:pt idx="1">
                  <c:v>Overall, I am pleased with the service provided to me by the Residential mail room. (n=267)</c:v>
                </c:pt>
                <c:pt idx="2">
                  <c:v>I am satisfied with my internet service. (n=270)</c:v>
                </c:pt>
                <c:pt idx="3">
                  <c:v>I am satisfied with my cable service. (n=268)</c:v>
                </c:pt>
                <c:pt idx="4">
                  <c:v>I am satisfied with the laundry facilities in the residence halls. (n=269)</c:v>
                </c:pt>
              </c:strCache>
            </c:strRef>
          </c:cat>
          <c:val>
            <c:numRef>
              <c:f>'8 Res Life utilities'!$J$3:$N$3</c:f>
              <c:numCache>
                <c:formatCode>0.0%</c:formatCode>
                <c:ptCount val="5"/>
                <c:pt idx="0">
                  <c:v>3.717472118959108E-2</c:v>
                </c:pt>
                <c:pt idx="1">
                  <c:v>1.4981273408239701E-2</c:v>
                </c:pt>
                <c:pt idx="2">
                  <c:v>4.4444444444444446E-2</c:v>
                </c:pt>
                <c:pt idx="3">
                  <c:v>4.8507462686567165E-2</c:v>
                </c:pt>
                <c:pt idx="4">
                  <c:v>7.8066914498141265E-2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E-418F-8579-89F663743E57}"/>
            </c:ext>
          </c:extLst>
        </c:ser>
        <c:ser>
          <c:idx val="1"/>
          <c:order val="1"/>
          <c:tx>
            <c:strRef>
              <c:f>'8 Res Life utilities'!$I$4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'8 Res Life utilities'!$J$2:$N$2</c:f>
              <c:strCache>
                <c:ptCount val="5"/>
                <c:pt idx="0">
                  <c:v>Overall, I am pleased with the services offered by the Office of Residential Services. (n=269)</c:v>
                </c:pt>
                <c:pt idx="1">
                  <c:v>Overall, I am pleased with the service provided to me by the Residential mail room. (n=267)</c:v>
                </c:pt>
                <c:pt idx="2">
                  <c:v>I am satisfied with my internet service. (n=270)</c:v>
                </c:pt>
                <c:pt idx="3">
                  <c:v>I am satisfied with my cable service. (n=268)</c:v>
                </c:pt>
                <c:pt idx="4">
                  <c:v>I am satisfied with the laundry facilities in the residence halls. (n=269)</c:v>
                </c:pt>
              </c:strCache>
            </c:strRef>
          </c:cat>
          <c:val>
            <c:numRef>
              <c:f>'8 Res Life utilities'!$J$4:$N$4</c:f>
              <c:numCache>
                <c:formatCode>0.0%</c:formatCode>
                <c:ptCount val="5"/>
                <c:pt idx="0">
                  <c:v>4.4609665427509292E-2</c:v>
                </c:pt>
                <c:pt idx="1">
                  <c:v>3.3707865168539325E-2</c:v>
                </c:pt>
                <c:pt idx="2">
                  <c:v>0.12592592592592591</c:v>
                </c:pt>
                <c:pt idx="3">
                  <c:v>4.8507462686567165E-2</c:v>
                </c:pt>
                <c:pt idx="4">
                  <c:v>0.17100371747211895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FE-418F-8579-89F663743E57}"/>
            </c:ext>
          </c:extLst>
        </c:ser>
        <c:ser>
          <c:idx val="2"/>
          <c:order val="2"/>
          <c:tx>
            <c:strRef>
              <c:f>'8 Res Life utilities'!$I$5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'8 Res Life utilities'!$J$2:$N$2</c:f>
              <c:strCache>
                <c:ptCount val="5"/>
                <c:pt idx="0">
                  <c:v>Overall, I am pleased with the services offered by the Office of Residential Services. (n=269)</c:v>
                </c:pt>
                <c:pt idx="1">
                  <c:v>Overall, I am pleased with the service provided to me by the Residential mail room. (n=267)</c:v>
                </c:pt>
                <c:pt idx="2">
                  <c:v>I am satisfied with my internet service. (n=270)</c:v>
                </c:pt>
                <c:pt idx="3">
                  <c:v>I am satisfied with my cable service. (n=268)</c:v>
                </c:pt>
                <c:pt idx="4">
                  <c:v>I am satisfied with the laundry facilities in the residence halls. (n=269)</c:v>
                </c:pt>
              </c:strCache>
            </c:strRef>
          </c:cat>
          <c:val>
            <c:numRef>
              <c:f>'8 Res Life utilities'!$J$5:$N$5</c:f>
              <c:numCache>
                <c:formatCode>0.0%</c:formatCode>
                <c:ptCount val="5"/>
                <c:pt idx="0">
                  <c:v>0.13754646840148699</c:v>
                </c:pt>
                <c:pt idx="1">
                  <c:v>6.3670411985018729E-2</c:v>
                </c:pt>
                <c:pt idx="2">
                  <c:v>0.11481481481481481</c:v>
                </c:pt>
                <c:pt idx="3">
                  <c:v>0.46268656716417911</c:v>
                </c:pt>
                <c:pt idx="4">
                  <c:v>0.14126394052044611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FE-418F-8579-89F663743E57}"/>
            </c:ext>
          </c:extLst>
        </c:ser>
        <c:ser>
          <c:idx val="3"/>
          <c:order val="3"/>
          <c:tx>
            <c:strRef>
              <c:f>'8 Res Life utilities'!$I$6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'8 Res Life utilities'!$J$2:$N$2</c:f>
              <c:strCache>
                <c:ptCount val="5"/>
                <c:pt idx="0">
                  <c:v>Overall, I am pleased with the services offered by the Office of Residential Services. (n=269)</c:v>
                </c:pt>
                <c:pt idx="1">
                  <c:v>Overall, I am pleased with the service provided to me by the Residential mail room. (n=267)</c:v>
                </c:pt>
                <c:pt idx="2">
                  <c:v>I am satisfied with my internet service. (n=270)</c:v>
                </c:pt>
                <c:pt idx="3">
                  <c:v>I am satisfied with my cable service. (n=268)</c:v>
                </c:pt>
                <c:pt idx="4">
                  <c:v>I am satisfied with the laundry facilities in the residence halls. (n=269)</c:v>
                </c:pt>
              </c:strCache>
            </c:strRef>
          </c:cat>
          <c:val>
            <c:numRef>
              <c:f>'8 Res Life utilities'!$J$6:$N$6</c:f>
              <c:numCache>
                <c:formatCode>0.0%</c:formatCode>
                <c:ptCount val="5"/>
                <c:pt idx="0">
                  <c:v>0.43866171003717475</c:v>
                </c:pt>
                <c:pt idx="1">
                  <c:v>0.27715355805243447</c:v>
                </c:pt>
                <c:pt idx="2">
                  <c:v>0.36666666666666664</c:v>
                </c:pt>
                <c:pt idx="3">
                  <c:v>0.19776119402985073</c:v>
                </c:pt>
                <c:pt idx="4">
                  <c:v>0.38661710037174724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FE-418F-8579-89F663743E57}"/>
            </c:ext>
          </c:extLst>
        </c:ser>
        <c:ser>
          <c:idx val="4"/>
          <c:order val="4"/>
          <c:tx>
            <c:strRef>
              <c:f>'8 Res Life utilities'!$I$7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'8 Res Life utilities'!$J$2:$N$2</c:f>
              <c:strCache>
                <c:ptCount val="5"/>
                <c:pt idx="0">
                  <c:v>Overall, I am pleased with the services offered by the Office of Residential Services. (n=269)</c:v>
                </c:pt>
                <c:pt idx="1">
                  <c:v>Overall, I am pleased with the service provided to me by the Residential mail room. (n=267)</c:v>
                </c:pt>
                <c:pt idx="2">
                  <c:v>I am satisfied with my internet service. (n=270)</c:v>
                </c:pt>
                <c:pt idx="3">
                  <c:v>I am satisfied with my cable service. (n=268)</c:v>
                </c:pt>
                <c:pt idx="4">
                  <c:v>I am satisfied with the laundry facilities in the residence halls. (n=269)</c:v>
                </c:pt>
              </c:strCache>
            </c:strRef>
          </c:cat>
          <c:val>
            <c:numRef>
              <c:f>'8 Res Life utilities'!$J$7:$N$7</c:f>
              <c:numCache>
                <c:formatCode>0.0%</c:formatCode>
                <c:ptCount val="5"/>
                <c:pt idx="0">
                  <c:v>0.34200743494423791</c:v>
                </c:pt>
                <c:pt idx="1">
                  <c:v>0.61048689138576784</c:v>
                </c:pt>
                <c:pt idx="2">
                  <c:v>0.34814814814814815</c:v>
                </c:pt>
                <c:pt idx="3">
                  <c:v>0.24253731343283583</c:v>
                </c:pt>
                <c:pt idx="4">
                  <c:v>0.22304832713754646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FE-418F-8579-89F663743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45576"/>
        <c:axId val="166647928"/>
      </c:barChart>
      <c:catAx>
        <c:axId val="1666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7928"/>
        <c:crosses val="autoZero"/>
        <c:auto val="1"/>
        <c:lblAlgn val="ctr"/>
        <c:lblOffset val="100"/>
        <c:noMultiLvlLbl val="0"/>
      </c:catAx>
      <c:valAx>
        <c:axId val="166647928"/>
        <c:scaling>
          <c:orientation val="minMax"/>
          <c:max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6455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4E68-0DBC-48AA-BBA8-1C3B730CA377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6AA55-97FE-4FAF-85C3-868A84E82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2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65AA-BF9E-144E-A688-DAE8FD3BAE3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954A-03F8-9846-A369-6608893E6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7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0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4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9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30"/>
            <a:ext cx="8229600" cy="805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839"/>
            <a:ext cx="3008313" cy="10035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839"/>
            <a:ext cx="5111750" cy="521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6890"/>
            <a:ext cx="30083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9730"/>
            <a:ext cx="8229600" cy="91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A0AD-8F5C-0E4F-A05E-C92A1998D318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11028"/>
            <a:ext cx="9144000" cy="0"/>
          </a:xfrm>
          <a:prstGeom prst="line">
            <a:avLst/>
          </a:prstGeom>
          <a:ln>
            <a:solidFill>
              <a:srgbClr val="033C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-78927"/>
            <a:ext cx="9144000" cy="489955"/>
          </a:xfrm>
          <a:prstGeom prst="rect">
            <a:avLst/>
          </a:prstGeom>
          <a:solidFill>
            <a:srgbClr val="033C9A"/>
          </a:solidFill>
          <a:ln>
            <a:solidFill>
              <a:srgbClr val="153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small" baseline="0" dirty="0" smtClean="0">
                <a:solidFill>
                  <a:schemeClr val="bg1"/>
                </a:solidFill>
                <a:latin typeface="Bell MT" panose="02020503060305020303" pitchFamily="18" charset="0"/>
                <a:cs typeface="Gill Sans"/>
              </a:rPr>
              <a:t>Office of Institutional Studies</a:t>
            </a:r>
            <a:endParaRPr lang="en-US" sz="2000" b="1" cap="small" baseline="0" dirty="0">
              <a:solidFill>
                <a:schemeClr val="bg1"/>
              </a:solidFill>
              <a:latin typeface="Bell MT" panose="02020503060305020303" pitchFamily="18" charset="0"/>
              <a:cs typeface="Gill San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0" y="6252954"/>
            <a:ext cx="9144000" cy="25919"/>
          </a:xfrm>
          <a:prstGeom prst="line">
            <a:avLst/>
          </a:prstGeom>
          <a:ln>
            <a:solidFill>
              <a:srgbClr val="033C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54525" y="6511889"/>
            <a:ext cx="5223853" cy="1266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593976" y="0"/>
            <a:ext cx="959224" cy="347633"/>
          </a:xfrm>
          <a:prstGeom prst="rect">
            <a:avLst/>
          </a:prstGeom>
          <a:solidFill>
            <a:srgbClr val="033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521700" y="-29252"/>
            <a:ext cx="142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baseline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Research</a:t>
            </a:r>
            <a:endParaRPr lang="en-US" sz="2000" b="1" cap="small" baseline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aramond" panose="02020404030301010803" pitchFamily="18" charset="0"/>
          <a:ea typeface="+mj-ea"/>
          <a:cs typeface="Garamond" panose="02020404030301010803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stitutionalresearch@tc.columbia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6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11413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b="1" dirty="0"/>
              <a:t>Selected </a:t>
            </a:r>
            <a:r>
              <a:rPr lang="en-US" sz="3200" b="1" dirty="0" smtClean="0"/>
              <a:t>findings </a:t>
            </a:r>
            <a:r>
              <a:rPr lang="en-US" sz="3200" b="1" dirty="0"/>
              <a:t>from the Spring 2018 Enrolled Student Survey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60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This </a:t>
            </a:r>
            <a:r>
              <a:rPr lang="en-US" sz="2200" dirty="0"/>
              <a:t>survey collects general </a:t>
            </a:r>
            <a:r>
              <a:rPr lang="en-US" sz="2200" dirty="0" smtClean="0"/>
              <a:t>student satisfaction and feedback about the TC </a:t>
            </a:r>
            <a:r>
              <a:rPr lang="en-US" sz="2200" dirty="0"/>
              <a:t>community.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 </a:t>
            </a:r>
            <a:r>
              <a:rPr lang="en-US" sz="2200" dirty="0"/>
              <a:t>survey is administered twice a year during the Fall and Spring </a:t>
            </a:r>
            <a:r>
              <a:rPr lang="en-US" sz="2200" dirty="0" smtClean="0"/>
              <a:t>semesters. Each iteration includes </a:t>
            </a:r>
            <a:r>
              <a:rPr lang="en-US" sz="2200" dirty="0"/>
              <a:t>a series of core questions and </a:t>
            </a:r>
            <a:r>
              <a:rPr lang="en-US" sz="2200" dirty="0" smtClean="0"/>
              <a:t>semester-specific </a:t>
            </a:r>
            <a:r>
              <a:rPr lang="en-US" sz="2200" dirty="0"/>
              <a:t>additions.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 </a:t>
            </a:r>
            <a:r>
              <a:rPr lang="en-US" sz="2200" dirty="0"/>
              <a:t>Spring </a:t>
            </a:r>
            <a:r>
              <a:rPr lang="en-US" sz="2200" dirty="0" smtClean="0"/>
              <a:t>2018 </a:t>
            </a:r>
            <a:r>
              <a:rPr lang="en-US" sz="2200" dirty="0"/>
              <a:t>version included items </a:t>
            </a:r>
            <a:r>
              <a:rPr lang="en-US" sz="2200" dirty="0" smtClean="0"/>
              <a:t>seeking feedback about overall student satisfaction, academic advising and on-campus housing.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There </a:t>
            </a:r>
            <a:r>
              <a:rPr lang="en-US" sz="2200" dirty="0"/>
              <a:t>were </a:t>
            </a:r>
            <a:r>
              <a:rPr lang="en-US" sz="2200" dirty="0" smtClean="0"/>
              <a:t>1,632 </a:t>
            </a:r>
            <a:r>
              <a:rPr lang="en-US" sz="2200" dirty="0"/>
              <a:t>responses to the Spring </a:t>
            </a:r>
            <a:r>
              <a:rPr lang="en-US" sz="2200" dirty="0" smtClean="0"/>
              <a:t>2018 survey, resulting </a:t>
            </a:r>
            <a:r>
              <a:rPr lang="en-US" sz="2200" dirty="0"/>
              <a:t>in a response </a:t>
            </a:r>
            <a:r>
              <a:rPr lang="en-US" sz="2200" dirty="0" smtClean="0"/>
              <a:t>rate of 34.7%.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Enrolled Student Survey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29150" y="2168506"/>
            <a:ext cx="388739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799" y="5400125"/>
            <a:ext cx="8524359" cy="6740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Survey </a:t>
            </a:r>
            <a:r>
              <a:rPr lang="en-US" dirty="0"/>
              <a:t>respondents were representative of the total enrolled population by several measures, including department and degree.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representative were the survey respondents of the total enrolled population?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88570"/>
              </p:ext>
            </p:extLst>
          </p:nvPr>
        </p:nvGraphicFramePr>
        <p:xfrm>
          <a:off x="304800" y="1746769"/>
          <a:ext cx="5518337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927600"/>
              </p:ext>
            </p:extLst>
          </p:nvPr>
        </p:nvGraphicFramePr>
        <p:xfrm>
          <a:off x="5823137" y="2569948"/>
          <a:ext cx="3006022" cy="167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6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67862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satisfaction was high, with approximately 70% of respondents rating their overall satisfaction as either “good” or “excellent.”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75% of respondents rated the quality of courses and program faculty as either “good” or excellent.”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60040"/>
              </p:ext>
            </p:extLst>
          </p:nvPr>
        </p:nvGraphicFramePr>
        <p:xfrm>
          <a:off x="457200" y="1312985"/>
          <a:ext cx="8229600" cy="326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2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982"/>
            <a:ext cx="8229600" cy="917908"/>
          </a:xfrm>
        </p:spPr>
        <p:txBody>
          <a:bodyPr/>
          <a:lstStyle/>
          <a:p>
            <a:r>
              <a:rPr lang="en-US" dirty="0"/>
              <a:t>Student Perceptions of Program </a:t>
            </a:r>
            <a:r>
              <a:rPr lang="en-US" dirty="0" smtClean="0"/>
              <a:t>Quality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00608"/>
              </p:ext>
            </p:extLst>
          </p:nvPr>
        </p:nvGraphicFramePr>
        <p:xfrm>
          <a:off x="457200" y="1417639"/>
          <a:ext cx="8229600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" y="3793286"/>
            <a:ext cx="8378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70% of respondents viewed their programs as one of the best in the field.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76% of respondents “somewhat” or “strongly” agreed that their courses encouraged multiple scholarly perspectives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indicated that courses were suitably challenging, with the majority (57%) disagreeing with the statement that their “program is not challenging enough”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of respondents felt their courses had practical implications.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23884"/>
            <a:ext cx="8229600" cy="807474"/>
          </a:xfrm>
        </p:spPr>
        <p:txBody>
          <a:bodyPr/>
          <a:lstStyle/>
          <a:p>
            <a:r>
              <a:rPr lang="en-US" dirty="0" smtClean="0"/>
              <a:t>Academic Advising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698" y="3689005"/>
            <a:ext cx="82295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most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reported having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(80%) as their advisor.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respondents were generally positive regarding academic advising, satisfaction levels varied depending on who the respondent identified as their advisor.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was highest among respondents with faculty or program staff members as their advisor, with approximately 60% rating the quality of their academic advising as either “good” or “excellent.”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respondents with an advanced student as their advisor, approximately 20% indicated dissatisfaction with the quality of academic advising they received.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68874"/>
              </p:ext>
            </p:extLst>
          </p:nvPr>
        </p:nvGraphicFramePr>
        <p:xfrm>
          <a:off x="4056184" y="1067988"/>
          <a:ext cx="4700954" cy="265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603263"/>
              </p:ext>
            </p:extLst>
          </p:nvPr>
        </p:nvGraphicFramePr>
        <p:xfrm>
          <a:off x="386862" y="1067987"/>
          <a:ext cx="3442754" cy="296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262"/>
            <a:ext cx="8229600" cy="917908"/>
          </a:xfrm>
        </p:spPr>
        <p:txBody>
          <a:bodyPr>
            <a:normAutofit/>
          </a:bodyPr>
          <a:lstStyle/>
          <a:p>
            <a:r>
              <a:rPr lang="en-US" dirty="0" smtClean="0"/>
              <a:t>Residential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35652"/>
            <a:ext cx="843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1,632 survey respondents, nearly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(n=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319) reported living on-campus.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respondents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live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campus, the majority (73%)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would recommend on-campus housing to incoming students.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96%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respondents living on campus “somewhat agreed” or “strongly agreed”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feel safe in their residence hall.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20771"/>
              </p:ext>
            </p:extLst>
          </p:nvPr>
        </p:nvGraphicFramePr>
        <p:xfrm>
          <a:off x="457200" y="1199247"/>
          <a:ext cx="8229600" cy="288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2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Utilities Provided by Residential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960" y="4473906"/>
            <a:ext cx="85840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were generally positive about utility services provided in on-campus housing, with a majority indicating satisfaction with the mail room and internet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laundry services were more variable, with just over 60% of respondents expressing satisfaction and approximately 25% indicating dissatisfaction.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70235"/>
              </p:ext>
            </p:extLst>
          </p:nvPr>
        </p:nvGraphicFramePr>
        <p:xfrm>
          <a:off x="351691" y="1600201"/>
          <a:ext cx="8440615" cy="269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7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685800" y="1863970"/>
            <a:ext cx="7772400" cy="313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Garamond" panose="02020404030301010803" pitchFamily="18" charset="0"/>
              </a:defRPr>
            </a:lvl1pPr>
          </a:lstStyle>
          <a:p>
            <a:r>
              <a:rPr lang="en-US" dirty="0"/>
              <a:t>Questions or comments?</a:t>
            </a:r>
            <a:br>
              <a:rPr lang="en-US" dirty="0"/>
            </a:br>
            <a:r>
              <a:rPr lang="en-US" dirty="0"/>
              <a:t>Please contact the Office of </a:t>
            </a:r>
            <a:br>
              <a:rPr lang="en-US" dirty="0"/>
            </a:br>
            <a:r>
              <a:rPr lang="en-US" dirty="0"/>
              <a:t>Institutional Research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134 Thompson Hall</a:t>
            </a:r>
            <a:br>
              <a:rPr lang="en-US" dirty="0"/>
            </a:br>
            <a:r>
              <a:rPr lang="en-US" u="sng" dirty="0">
                <a:hlinkClick r:id="rId3"/>
              </a:rPr>
              <a:t>institutionalresearch@tc.columbia.edu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DB3E2"/>
      </a:accent2>
      <a:accent3>
        <a:srgbClr val="4BACC6"/>
      </a:accent3>
      <a:accent4>
        <a:srgbClr val="9BBB59"/>
      </a:accent4>
      <a:accent5>
        <a:srgbClr val="F79646"/>
      </a:accent5>
      <a:accent6>
        <a:srgbClr val="FFC000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499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Bell MT</vt:lpstr>
      <vt:lpstr>Calibri</vt:lpstr>
      <vt:lpstr>Garamond</vt:lpstr>
      <vt:lpstr>Gill Sans</vt:lpstr>
      <vt:lpstr>Times New Roman</vt:lpstr>
      <vt:lpstr>Custom Design</vt:lpstr>
      <vt:lpstr>PowerPoint Presentation</vt:lpstr>
      <vt:lpstr>The Enrolled Student Survey </vt:lpstr>
      <vt:lpstr>How representative were the survey respondents of the total enrolled population? </vt:lpstr>
      <vt:lpstr>Student Satisfaction</vt:lpstr>
      <vt:lpstr>Student Perceptions of Program Quality</vt:lpstr>
      <vt:lpstr>Academic Advising</vt:lpstr>
      <vt:lpstr>Residential Services</vt:lpstr>
      <vt:lpstr>Utilities Provided by Residential Services</vt:lpstr>
      <vt:lpstr>PowerPoint Presentation</vt:lpstr>
    </vt:vector>
  </TitlesOfParts>
  <Company>Teachers College, 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Vincent</dc:creator>
  <cp:lastModifiedBy>Rosenfeld, Haley</cp:lastModifiedBy>
  <cp:revision>110</cp:revision>
  <cp:lastPrinted>2014-07-11T16:23:14Z</cp:lastPrinted>
  <dcterms:created xsi:type="dcterms:W3CDTF">2014-07-07T14:14:03Z</dcterms:created>
  <dcterms:modified xsi:type="dcterms:W3CDTF">2019-04-30T13:11:35Z</dcterms:modified>
</cp:coreProperties>
</file>