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7772400" cx="10058400"/>
  <p:notesSz cx="10058400" cy="7772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 uri="http://customooxmlschemas.google.com/">
      <go:slidesCustomData xmlns:go="http://customooxmlschemas.google.com/" r:id="rId34" roundtripDataSignature="AMtx7mhvqUJTAPy13lILR2oInKyz1+g+R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005825" y="3691875"/>
            <a:ext cx="8046700" cy="34975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1: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1: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9: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9: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0: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0: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1: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1: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2: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2: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3: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3: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4: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4: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5: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5: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6: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6: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7: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7: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8: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8: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gb0f3528fdb_2_0:notes"/>
          <p:cNvSpPr/>
          <p:nvPr>
            <p:ph idx="2" type="sldImg"/>
          </p:nvPr>
        </p:nvSpPr>
        <p:spPr>
          <a:xfrm>
            <a:off x="1676725" y="582925"/>
            <a:ext cx="6705900" cy="2914500"/>
          </a:xfrm>
          <a:custGeom>
            <a:rect b="b" l="l" r="r" t="t"/>
            <a:pathLst>
              <a:path extrusionOk="0" h="120000" w="120000">
                <a:moveTo>
                  <a:pt x="0" y="0"/>
                </a:moveTo>
                <a:lnTo>
                  <a:pt x="120000" y="0"/>
                </a:lnTo>
                <a:lnTo>
                  <a:pt x="120000" y="120000"/>
                </a:lnTo>
                <a:lnTo>
                  <a:pt x="0" y="120000"/>
                </a:lnTo>
                <a:close/>
              </a:path>
            </a:pathLst>
          </a:custGeom>
        </p:spPr>
      </p:sp>
      <p:sp>
        <p:nvSpPr>
          <p:cNvPr id="48" name="Google Shape;48;gb0f3528fdb_2_0:notes"/>
          <p:cNvSpPr txBox="1"/>
          <p:nvPr>
            <p:ph idx="1" type="body"/>
          </p:nvPr>
        </p:nvSpPr>
        <p:spPr>
          <a:xfrm>
            <a:off x="1005825" y="3691875"/>
            <a:ext cx="8046600" cy="349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9: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9: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20: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0: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1: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1: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2: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2: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3: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3: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4: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4: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5: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5: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6: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6: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7: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7: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2: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3: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4: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4: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5: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5: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6: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6: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7: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7: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8: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8: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1" name="Shape 11"/>
        <p:cNvGrpSpPr/>
        <p:nvPr/>
      </p:nvGrpSpPr>
      <p:grpSpPr>
        <a:xfrm>
          <a:off x="0" y="0"/>
          <a:ext cx="0" cy="0"/>
          <a:chOff x="0" y="0"/>
          <a:chExt cx="0" cy="0"/>
        </a:xfrm>
      </p:grpSpPr>
      <p:sp>
        <p:nvSpPr>
          <p:cNvPr id="12" name="Google Shape;12;p29"/>
          <p:cNvSpPr txBox="1"/>
          <p:nvPr>
            <p:ph idx="11" type="ftr"/>
          </p:nvPr>
        </p:nvSpPr>
        <p:spPr>
          <a:xfrm>
            <a:off x="3419856" y="7228332"/>
            <a:ext cx="3218688" cy="38862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9"/>
          <p:cNvSpPr txBox="1"/>
          <p:nvPr>
            <p:ph idx="10" type="dt"/>
          </p:nvPr>
        </p:nvSpPr>
        <p:spPr>
          <a:xfrm>
            <a:off x="502920" y="7228332"/>
            <a:ext cx="2313432" cy="38862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9"/>
          <p:cNvSpPr txBox="1"/>
          <p:nvPr>
            <p:ph idx="12" type="sldNum"/>
          </p:nvPr>
        </p:nvSpPr>
        <p:spPr>
          <a:xfrm>
            <a:off x="7242048" y="7228332"/>
            <a:ext cx="2313432" cy="38862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30"/>
          <p:cNvSpPr txBox="1"/>
          <p:nvPr>
            <p:ph type="title"/>
          </p:nvPr>
        </p:nvSpPr>
        <p:spPr>
          <a:xfrm>
            <a:off x="142728" y="391161"/>
            <a:ext cx="9772942" cy="39115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2400">
                <a:solidFill>
                  <a:srgbClr val="231F2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0"/>
          <p:cNvSpPr txBox="1"/>
          <p:nvPr>
            <p:ph idx="1" type="body"/>
          </p:nvPr>
        </p:nvSpPr>
        <p:spPr>
          <a:xfrm>
            <a:off x="400194" y="1238760"/>
            <a:ext cx="9258010" cy="475932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2000">
                <a:solidFill>
                  <a:srgbClr val="231F20"/>
                </a:solidFill>
                <a:latin typeface="Arial"/>
                <a:ea typeface="Arial"/>
                <a:cs typeface="Arial"/>
                <a:sym typeface="Aria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 name="Google Shape;18;p30"/>
          <p:cNvSpPr txBox="1"/>
          <p:nvPr>
            <p:ph idx="11" type="ftr"/>
          </p:nvPr>
        </p:nvSpPr>
        <p:spPr>
          <a:xfrm>
            <a:off x="3419856" y="7228332"/>
            <a:ext cx="3218688" cy="38862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0"/>
          <p:cNvSpPr txBox="1"/>
          <p:nvPr>
            <p:ph idx="10" type="dt"/>
          </p:nvPr>
        </p:nvSpPr>
        <p:spPr>
          <a:xfrm>
            <a:off x="502920" y="7228332"/>
            <a:ext cx="2313432" cy="38862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0"/>
          <p:cNvSpPr txBox="1"/>
          <p:nvPr>
            <p:ph idx="12" type="sldNum"/>
          </p:nvPr>
        </p:nvSpPr>
        <p:spPr>
          <a:xfrm>
            <a:off x="7242048" y="7228332"/>
            <a:ext cx="2313432" cy="38862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1" name="Shape 21"/>
        <p:cNvGrpSpPr/>
        <p:nvPr/>
      </p:nvGrpSpPr>
      <p:grpSpPr>
        <a:xfrm>
          <a:off x="0" y="0"/>
          <a:ext cx="0" cy="0"/>
          <a:chOff x="0" y="0"/>
          <a:chExt cx="0" cy="0"/>
        </a:xfrm>
      </p:grpSpPr>
      <p:sp>
        <p:nvSpPr>
          <p:cNvPr id="22" name="Google Shape;22;p31"/>
          <p:cNvSpPr txBox="1"/>
          <p:nvPr>
            <p:ph type="ctrTitle"/>
          </p:nvPr>
        </p:nvSpPr>
        <p:spPr>
          <a:xfrm>
            <a:off x="754380" y="2409444"/>
            <a:ext cx="8549640" cy="163220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1"/>
          <p:cNvSpPr txBox="1"/>
          <p:nvPr>
            <p:ph idx="1" type="subTitle"/>
          </p:nvPr>
        </p:nvSpPr>
        <p:spPr>
          <a:xfrm>
            <a:off x="1508760" y="4352544"/>
            <a:ext cx="7040880" cy="19431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1"/>
          <p:cNvSpPr txBox="1"/>
          <p:nvPr>
            <p:ph idx="11" type="ftr"/>
          </p:nvPr>
        </p:nvSpPr>
        <p:spPr>
          <a:xfrm>
            <a:off x="3419856" y="7228332"/>
            <a:ext cx="3218688" cy="38862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1"/>
          <p:cNvSpPr txBox="1"/>
          <p:nvPr>
            <p:ph idx="10" type="dt"/>
          </p:nvPr>
        </p:nvSpPr>
        <p:spPr>
          <a:xfrm>
            <a:off x="502920" y="7228332"/>
            <a:ext cx="2313432" cy="38862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1"/>
          <p:cNvSpPr txBox="1"/>
          <p:nvPr>
            <p:ph idx="12" type="sldNum"/>
          </p:nvPr>
        </p:nvSpPr>
        <p:spPr>
          <a:xfrm>
            <a:off x="7242048" y="7228332"/>
            <a:ext cx="2313432" cy="38862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7" name="Shape 27"/>
        <p:cNvGrpSpPr/>
        <p:nvPr/>
      </p:nvGrpSpPr>
      <p:grpSpPr>
        <a:xfrm>
          <a:off x="0" y="0"/>
          <a:ext cx="0" cy="0"/>
          <a:chOff x="0" y="0"/>
          <a:chExt cx="0" cy="0"/>
        </a:xfrm>
      </p:grpSpPr>
      <p:sp>
        <p:nvSpPr>
          <p:cNvPr id="28" name="Google Shape;28;p32"/>
          <p:cNvSpPr txBox="1"/>
          <p:nvPr>
            <p:ph type="title"/>
          </p:nvPr>
        </p:nvSpPr>
        <p:spPr>
          <a:xfrm>
            <a:off x="142728" y="391161"/>
            <a:ext cx="9772942" cy="39115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2400">
                <a:solidFill>
                  <a:srgbClr val="231F2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2"/>
          <p:cNvSpPr txBox="1"/>
          <p:nvPr>
            <p:ph idx="1" type="body"/>
          </p:nvPr>
        </p:nvSpPr>
        <p:spPr>
          <a:xfrm>
            <a:off x="502920" y="1787652"/>
            <a:ext cx="4375404" cy="5129784"/>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0" name="Google Shape;30;p32"/>
          <p:cNvSpPr txBox="1"/>
          <p:nvPr>
            <p:ph idx="2" type="body"/>
          </p:nvPr>
        </p:nvSpPr>
        <p:spPr>
          <a:xfrm>
            <a:off x="5180076" y="1787652"/>
            <a:ext cx="4375404" cy="5129784"/>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32"/>
          <p:cNvSpPr txBox="1"/>
          <p:nvPr>
            <p:ph idx="11" type="ftr"/>
          </p:nvPr>
        </p:nvSpPr>
        <p:spPr>
          <a:xfrm>
            <a:off x="3419856" y="7228332"/>
            <a:ext cx="3218688" cy="38862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2"/>
          <p:cNvSpPr txBox="1"/>
          <p:nvPr>
            <p:ph idx="10" type="dt"/>
          </p:nvPr>
        </p:nvSpPr>
        <p:spPr>
          <a:xfrm>
            <a:off x="502920" y="7228332"/>
            <a:ext cx="2313432" cy="38862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2"/>
          <p:cNvSpPr txBox="1"/>
          <p:nvPr>
            <p:ph idx="12" type="sldNum"/>
          </p:nvPr>
        </p:nvSpPr>
        <p:spPr>
          <a:xfrm>
            <a:off x="7242048" y="7228332"/>
            <a:ext cx="2313432" cy="38862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4" name="Shape 34"/>
        <p:cNvGrpSpPr/>
        <p:nvPr/>
      </p:nvGrpSpPr>
      <p:grpSpPr>
        <a:xfrm>
          <a:off x="0" y="0"/>
          <a:ext cx="0" cy="0"/>
          <a:chOff x="0" y="0"/>
          <a:chExt cx="0" cy="0"/>
        </a:xfrm>
      </p:grpSpPr>
      <p:sp>
        <p:nvSpPr>
          <p:cNvPr id="35" name="Google Shape;35;p33"/>
          <p:cNvSpPr txBox="1"/>
          <p:nvPr>
            <p:ph type="title"/>
          </p:nvPr>
        </p:nvSpPr>
        <p:spPr>
          <a:xfrm>
            <a:off x="142728" y="391161"/>
            <a:ext cx="9772942" cy="39115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2400">
                <a:solidFill>
                  <a:srgbClr val="231F2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3"/>
          <p:cNvSpPr txBox="1"/>
          <p:nvPr>
            <p:ph idx="11" type="ftr"/>
          </p:nvPr>
        </p:nvSpPr>
        <p:spPr>
          <a:xfrm>
            <a:off x="3419856" y="7228332"/>
            <a:ext cx="3218688" cy="38862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3"/>
          <p:cNvSpPr txBox="1"/>
          <p:nvPr>
            <p:ph idx="10" type="dt"/>
          </p:nvPr>
        </p:nvSpPr>
        <p:spPr>
          <a:xfrm>
            <a:off x="502920" y="7228332"/>
            <a:ext cx="2313432" cy="38862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3"/>
          <p:cNvSpPr txBox="1"/>
          <p:nvPr>
            <p:ph idx="12" type="sldNum"/>
          </p:nvPr>
        </p:nvSpPr>
        <p:spPr>
          <a:xfrm>
            <a:off x="7242048" y="7228332"/>
            <a:ext cx="2313432" cy="38862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142728" y="391161"/>
            <a:ext cx="9772942" cy="391159"/>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2400" u="none" cap="none" strike="noStrike">
                <a:solidFill>
                  <a:srgbClr val="231F2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8"/>
          <p:cNvSpPr txBox="1"/>
          <p:nvPr>
            <p:ph idx="1" type="body"/>
          </p:nvPr>
        </p:nvSpPr>
        <p:spPr>
          <a:xfrm>
            <a:off x="400194" y="1238760"/>
            <a:ext cx="9258010" cy="4759325"/>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2000" u="none" cap="none" strike="noStrike">
                <a:solidFill>
                  <a:srgbClr val="231F20"/>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8" name="Google Shape;8;p28"/>
          <p:cNvSpPr txBox="1"/>
          <p:nvPr>
            <p:ph idx="11" type="ftr"/>
          </p:nvPr>
        </p:nvSpPr>
        <p:spPr>
          <a:xfrm>
            <a:off x="3419856" y="7228332"/>
            <a:ext cx="3218688" cy="388620"/>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b="0" i="0" sz="1800" u="none" cap="none" strike="noStrike">
                <a:solidFill>
                  <a:srgbClr val="888888"/>
                </a:solidFill>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9" name="Google Shape;9;p28"/>
          <p:cNvSpPr txBox="1"/>
          <p:nvPr>
            <p:ph idx="10" type="dt"/>
          </p:nvPr>
        </p:nvSpPr>
        <p:spPr>
          <a:xfrm>
            <a:off x="502920" y="7228332"/>
            <a:ext cx="2313432" cy="38862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solidFill>
                  <a:srgbClr val="888888"/>
                </a:solidFill>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28"/>
          <p:cNvSpPr txBox="1"/>
          <p:nvPr>
            <p:ph idx="12" type="sldNum"/>
          </p:nvPr>
        </p:nvSpPr>
        <p:spPr>
          <a:xfrm>
            <a:off x="7242048" y="7228332"/>
            <a:ext cx="2313432" cy="38862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b="0" i="0" sz="1800" u="none" cap="none" strike="noStrike">
                <a:solidFill>
                  <a:srgbClr val="888888"/>
                </a:solidFill>
              </a:defRPr>
            </a:lvl1pPr>
            <a:lvl2pPr indent="0" lvl="1" marL="0" marR="0" rtl="0" algn="r">
              <a:spcBef>
                <a:spcPts val="0"/>
              </a:spcBef>
              <a:buNone/>
              <a:defRPr b="0" i="0" sz="1800" u="none" cap="none" strike="noStrike">
                <a:solidFill>
                  <a:srgbClr val="888888"/>
                </a:solidFill>
              </a:defRPr>
            </a:lvl2pPr>
            <a:lvl3pPr indent="0" lvl="2" marL="0" marR="0" rtl="0" algn="r">
              <a:spcBef>
                <a:spcPts val="0"/>
              </a:spcBef>
              <a:buNone/>
              <a:defRPr b="0" i="0" sz="1800" u="none" cap="none" strike="noStrike">
                <a:solidFill>
                  <a:srgbClr val="888888"/>
                </a:solidFill>
              </a:defRPr>
            </a:lvl3pPr>
            <a:lvl4pPr indent="0" lvl="3" marL="0" marR="0" rtl="0" algn="r">
              <a:spcBef>
                <a:spcPts val="0"/>
              </a:spcBef>
              <a:buNone/>
              <a:defRPr b="0" i="0" sz="1800" u="none" cap="none" strike="noStrike">
                <a:solidFill>
                  <a:srgbClr val="888888"/>
                </a:solidFill>
              </a:defRPr>
            </a:lvl4pPr>
            <a:lvl5pPr indent="0" lvl="4" marL="0" marR="0" rtl="0" algn="r">
              <a:spcBef>
                <a:spcPts val="0"/>
              </a:spcBef>
              <a:buNone/>
              <a:defRPr b="0" i="0" sz="1800" u="none" cap="none" strike="noStrike">
                <a:solidFill>
                  <a:srgbClr val="888888"/>
                </a:solidFill>
              </a:defRPr>
            </a:lvl5pPr>
            <a:lvl6pPr indent="0" lvl="5" marL="0" marR="0" rtl="0" algn="r">
              <a:spcBef>
                <a:spcPts val="0"/>
              </a:spcBef>
              <a:buNone/>
              <a:defRPr b="0" i="0" sz="1800" u="none" cap="none" strike="noStrike">
                <a:solidFill>
                  <a:srgbClr val="888888"/>
                </a:solidFill>
              </a:defRPr>
            </a:lvl6pPr>
            <a:lvl7pPr indent="0" lvl="6" marL="0" marR="0" rtl="0" algn="r">
              <a:spcBef>
                <a:spcPts val="0"/>
              </a:spcBef>
              <a:buNone/>
              <a:defRPr b="0" i="0" sz="1800" u="none" cap="none" strike="noStrike">
                <a:solidFill>
                  <a:srgbClr val="888888"/>
                </a:solidFill>
              </a:defRPr>
            </a:lvl7pPr>
            <a:lvl8pPr indent="0" lvl="7" marL="0" marR="0" rtl="0" algn="r">
              <a:spcBef>
                <a:spcPts val="0"/>
              </a:spcBef>
              <a:buNone/>
              <a:defRPr b="0" i="0" sz="1800" u="none" cap="none" strike="noStrike">
                <a:solidFill>
                  <a:srgbClr val="888888"/>
                </a:solidFill>
              </a:defRPr>
            </a:lvl8pPr>
            <a:lvl9pPr indent="0" lvl="8" marL="0" marR="0" rtl="0" algn="r">
              <a:spcBef>
                <a:spcPts val="0"/>
              </a:spcBef>
              <a:buNone/>
              <a:defRPr b="0" i="0" sz="1800" u="none" cap="none" strike="noStrike">
                <a:solidFill>
                  <a:srgbClr val="888888"/>
                </a:solidFil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jp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jp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2.jp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1.pn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8.jp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2.jpg"/><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mailto:ctn2114@tc.columbia.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 name="Shape 42"/>
        <p:cNvGrpSpPr/>
        <p:nvPr/>
      </p:nvGrpSpPr>
      <p:grpSpPr>
        <a:xfrm>
          <a:off x="0" y="0"/>
          <a:ext cx="0" cy="0"/>
          <a:chOff x="0" y="0"/>
          <a:chExt cx="0" cy="0"/>
        </a:xfrm>
      </p:grpSpPr>
      <p:pic>
        <p:nvPicPr>
          <p:cNvPr id="43" name="Google Shape;43;p1"/>
          <p:cNvPicPr preferRelativeResize="0"/>
          <p:nvPr/>
        </p:nvPicPr>
        <p:blipFill>
          <a:blip r:embed="rId3">
            <a:alphaModFix/>
          </a:blip>
          <a:stretch>
            <a:fillRect/>
          </a:stretch>
        </p:blipFill>
        <p:spPr>
          <a:xfrm>
            <a:off x="152400" y="240813"/>
            <a:ext cx="9753599" cy="7290766"/>
          </a:xfrm>
          <a:prstGeom prst="rect">
            <a:avLst/>
          </a:prstGeom>
          <a:noFill/>
          <a:ln>
            <a:noFill/>
          </a:ln>
        </p:spPr>
      </p:pic>
      <p:sp>
        <p:nvSpPr>
          <p:cNvPr id="44" name="Google Shape;44;p1"/>
          <p:cNvSpPr txBox="1"/>
          <p:nvPr/>
        </p:nvSpPr>
        <p:spPr>
          <a:xfrm>
            <a:off x="2515000" y="1006500"/>
            <a:ext cx="4731900" cy="124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300">
                <a:solidFill>
                  <a:srgbClr val="FFFFFF"/>
                </a:solidFill>
              </a:rPr>
              <a:t>MASTER’S STUDENTS</a:t>
            </a:r>
            <a:endParaRPr sz="3300">
              <a:solidFill>
                <a:srgbClr val="FFFFFF"/>
              </a:solidFill>
            </a:endParaRPr>
          </a:p>
          <a:p>
            <a:pPr indent="0" lvl="0" marL="0" rtl="0" algn="ctr">
              <a:spcBef>
                <a:spcPts val="0"/>
              </a:spcBef>
              <a:spcAft>
                <a:spcPts val="0"/>
              </a:spcAft>
              <a:buNone/>
            </a:pPr>
            <a:r>
              <a:rPr lang="en-US" sz="3300">
                <a:solidFill>
                  <a:srgbClr val="FFFFFF"/>
                </a:solidFill>
              </a:rPr>
              <a:t>FACULTY</a:t>
            </a:r>
            <a:endParaRPr sz="3300">
              <a:solidFill>
                <a:srgbClr val="FFFFFF"/>
              </a:solidFill>
            </a:endParaRPr>
          </a:p>
        </p:txBody>
      </p:sp>
      <p:sp>
        <p:nvSpPr>
          <p:cNvPr id="45" name="Google Shape;45;p1"/>
          <p:cNvSpPr txBox="1"/>
          <p:nvPr/>
        </p:nvSpPr>
        <p:spPr>
          <a:xfrm>
            <a:off x="2606400" y="5602850"/>
            <a:ext cx="4845600" cy="75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rgbClr val="FFFFFF"/>
                </a:solidFill>
              </a:rPr>
              <a:t>DEGREE AUDIT GUIDE</a:t>
            </a:r>
            <a:endParaRPr sz="32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1" name="Shape 111"/>
        <p:cNvGrpSpPr/>
        <p:nvPr/>
      </p:nvGrpSpPr>
      <p:grpSpPr>
        <a:xfrm>
          <a:off x="0" y="0"/>
          <a:ext cx="0" cy="0"/>
          <a:chOff x="0" y="0"/>
          <a:chExt cx="0" cy="0"/>
        </a:xfrm>
      </p:grpSpPr>
      <p:sp>
        <p:nvSpPr>
          <p:cNvPr id="112" name="Google Shape;112;p9"/>
          <p:cNvSpPr txBox="1"/>
          <p:nvPr/>
        </p:nvSpPr>
        <p:spPr>
          <a:xfrm>
            <a:off x="142724" y="132075"/>
            <a:ext cx="3474600" cy="2691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600">
                <a:solidFill>
                  <a:srgbClr val="231F20"/>
                </a:solidFill>
                <a:latin typeface="Arial"/>
                <a:ea typeface="Arial"/>
                <a:cs typeface="Arial"/>
                <a:sym typeface="Arial"/>
              </a:rPr>
              <a:t>How to Move Courses (cont)</a:t>
            </a:r>
            <a:endParaRPr sz="1600">
              <a:latin typeface="Arial"/>
              <a:ea typeface="Arial"/>
              <a:cs typeface="Arial"/>
              <a:sym typeface="Arial"/>
            </a:endParaRPr>
          </a:p>
        </p:txBody>
      </p:sp>
      <p:sp>
        <p:nvSpPr>
          <p:cNvPr id="113" name="Google Shape;113;p9"/>
          <p:cNvSpPr/>
          <p:nvPr/>
        </p:nvSpPr>
        <p:spPr>
          <a:xfrm>
            <a:off x="155549" y="753109"/>
            <a:ext cx="8801112" cy="197485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4" name="Google Shape;114;p9"/>
          <p:cNvSpPr/>
          <p:nvPr/>
        </p:nvSpPr>
        <p:spPr>
          <a:xfrm>
            <a:off x="742118" y="5249142"/>
            <a:ext cx="7499100" cy="22389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5" name="Google Shape;115;p9"/>
          <p:cNvSpPr txBox="1"/>
          <p:nvPr/>
        </p:nvSpPr>
        <p:spPr>
          <a:xfrm>
            <a:off x="371350" y="3000873"/>
            <a:ext cx="9079800" cy="1974900"/>
          </a:xfrm>
          <a:prstGeom prst="rect">
            <a:avLst/>
          </a:prstGeom>
          <a:noFill/>
          <a:ln>
            <a:noFill/>
          </a:ln>
        </p:spPr>
        <p:txBody>
          <a:bodyPr anchorCtr="0" anchor="t" bIns="0" lIns="0" spcFirstLastPara="1" rIns="0" wrap="square" tIns="13325">
            <a:noAutofit/>
          </a:bodyPr>
          <a:lstStyle/>
          <a:p>
            <a:pPr indent="-228600" lvl="0" marL="241300" marR="0" rtl="0" algn="l">
              <a:lnSpc>
                <a:spcPct val="100000"/>
              </a:lnSpc>
              <a:spcBef>
                <a:spcPts val="0"/>
              </a:spcBef>
              <a:spcAft>
                <a:spcPts val="0"/>
              </a:spcAft>
              <a:buSzPts val="1400"/>
              <a:buFont typeface="Noto Sans Symbols"/>
              <a:buChar char="∙"/>
            </a:pPr>
            <a:r>
              <a:rPr lang="en-US" sz="1400">
                <a:latin typeface="Arial"/>
                <a:ea typeface="Arial"/>
                <a:cs typeface="Arial"/>
                <a:sym typeface="Arial"/>
              </a:rPr>
              <a:t>Click on the course you would like to move to the requirement. This will collapse the dropdown menu and only display the</a:t>
            </a:r>
            <a:r>
              <a:rPr lang="en-US"/>
              <a:t> </a:t>
            </a:r>
            <a:r>
              <a:rPr lang="en-US" sz="1400">
                <a:latin typeface="Arial"/>
                <a:ea typeface="Arial"/>
                <a:cs typeface="Arial"/>
                <a:sym typeface="Arial"/>
              </a:rPr>
              <a:t>selected course. Click on Move Course to complete the move. This will rerun the audit to reflect your move.</a:t>
            </a:r>
            <a:endParaRPr sz="1400">
              <a:latin typeface="Arial"/>
              <a:ea typeface="Arial"/>
              <a:cs typeface="Arial"/>
              <a:sym typeface="Arial"/>
            </a:endParaRPr>
          </a:p>
          <a:p>
            <a:pPr indent="0" lvl="0" marL="0" marR="0" rtl="0" algn="l">
              <a:lnSpc>
                <a:spcPct val="100000"/>
              </a:lnSpc>
              <a:spcBef>
                <a:spcPts val="25"/>
              </a:spcBef>
              <a:spcAft>
                <a:spcPts val="0"/>
              </a:spcAft>
              <a:buNone/>
            </a:pPr>
            <a:r>
              <a:t/>
            </a:r>
            <a:endParaRPr sz="1550">
              <a:latin typeface="Arial"/>
              <a:ea typeface="Arial"/>
              <a:cs typeface="Arial"/>
              <a:sym typeface="Arial"/>
            </a:endParaRPr>
          </a:p>
          <a:p>
            <a:pPr indent="-228600" lvl="0" marL="241300" marR="0" rtl="0" algn="l">
              <a:lnSpc>
                <a:spcPct val="100000"/>
              </a:lnSpc>
              <a:spcBef>
                <a:spcPts val="0"/>
              </a:spcBef>
              <a:spcAft>
                <a:spcPts val="0"/>
              </a:spcAft>
              <a:buSzPts val="1400"/>
              <a:buFont typeface="Noto Sans Symbols"/>
              <a:buChar char="∙"/>
            </a:pPr>
            <a:r>
              <a:rPr lang="en-US" sz="1400">
                <a:latin typeface="Arial"/>
                <a:ea typeface="Arial"/>
                <a:cs typeface="Arial"/>
                <a:sym typeface="Arial"/>
              </a:rPr>
              <a:t>To cancel a move, just click on the x in the top right next to the tour button.</a:t>
            </a:r>
            <a:endParaRPr sz="1400">
              <a:latin typeface="Arial"/>
              <a:ea typeface="Arial"/>
              <a:cs typeface="Arial"/>
              <a:sym typeface="Arial"/>
            </a:endParaRPr>
          </a:p>
          <a:p>
            <a:pPr indent="0" lvl="0" marL="0" marR="0" rtl="0" algn="l">
              <a:lnSpc>
                <a:spcPct val="100000"/>
              </a:lnSpc>
              <a:spcBef>
                <a:spcPts val="35"/>
              </a:spcBef>
              <a:spcAft>
                <a:spcPts val="0"/>
              </a:spcAft>
              <a:buSzPts val="1550"/>
              <a:buFont typeface="Noto Sans Symbols"/>
              <a:buNone/>
            </a:pPr>
            <a:r>
              <a:t/>
            </a:r>
            <a:endParaRPr sz="1550">
              <a:latin typeface="Arial"/>
              <a:ea typeface="Arial"/>
              <a:cs typeface="Arial"/>
              <a:sym typeface="Arial"/>
            </a:endParaRPr>
          </a:p>
          <a:p>
            <a:pPr indent="-228600" lvl="0" marL="241300" marR="0" rtl="0" algn="l">
              <a:lnSpc>
                <a:spcPct val="100000"/>
              </a:lnSpc>
              <a:spcBef>
                <a:spcPts val="0"/>
              </a:spcBef>
              <a:spcAft>
                <a:spcPts val="0"/>
              </a:spcAft>
              <a:buSzPts val="1400"/>
              <a:buFont typeface="Noto Sans Symbols"/>
              <a:buChar char="∙"/>
            </a:pPr>
            <a:r>
              <a:rPr lang="en-US" sz="1400">
                <a:latin typeface="Arial"/>
                <a:ea typeface="Arial"/>
                <a:cs typeface="Arial"/>
                <a:sym typeface="Arial"/>
              </a:rPr>
              <a:t>Your moved course will look as follows with an anchor. </a:t>
            </a:r>
            <a:r>
              <a:rPr lang="en-US"/>
              <a:t>To lock it in place, click the anchor and it will turn into a pin. This will allow your advisor and the Registrar to be able to see the moved course.</a:t>
            </a:r>
            <a:endParaRPr sz="140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9" name="Shape 119"/>
        <p:cNvGrpSpPr/>
        <p:nvPr/>
      </p:nvGrpSpPr>
      <p:grpSpPr>
        <a:xfrm>
          <a:off x="0" y="0"/>
          <a:ext cx="0" cy="0"/>
          <a:chOff x="0" y="0"/>
          <a:chExt cx="0" cy="0"/>
        </a:xfrm>
      </p:grpSpPr>
      <p:sp>
        <p:nvSpPr>
          <p:cNvPr id="120" name="Google Shape;120;p10"/>
          <p:cNvSpPr txBox="1"/>
          <p:nvPr/>
        </p:nvSpPr>
        <p:spPr>
          <a:xfrm>
            <a:off x="142723" y="132075"/>
            <a:ext cx="2692500" cy="2691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600">
                <a:solidFill>
                  <a:srgbClr val="231F20"/>
                </a:solidFill>
                <a:latin typeface="Arial"/>
                <a:ea typeface="Arial"/>
                <a:cs typeface="Arial"/>
                <a:sym typeface="Arial"/>
              </a:rPr>
              <a:t>Creating Exceptions</a:t>
            </a:r>
            <a:endParaRPr sz="1600">
              <a:latin typeface="Arial"/>
              <a:ea typeface="Arial"/>
              <a:cs typeface="Arial"/>
              <a:sym typeface="Arial"/>
            </a:endParaRPr>
          </a:p>
        </p:txBody>
      </p:sp>
      <p:sp>
        <p:nvSpPr>
          <p:cNvPr id="121" name="Google Shape;121;p10"/>
          <p:cNvSpPr txBox="1"/>
          <p:nvPr/>
        </p:nvSpPr>
        <p:spPr>
          <a:xfrm>
            <a:off x="142735" y="3531623"/>
            <a:ext cx="9537600" cy="21069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400">
                <a:solidFill>
                  <a:srgbClr val="231F20"/>
                </a:solidFill>
                <a:latin typeface="Arial"/>
                <a:ea typeface="Arial"/>
                <a:cs typeface="Arial"/>
                <a:sym typeface="Arial"/>
              </a:rPr>
              <a:t>Clicking on the down arrow under the Exception tab will typically reveal 3 options:</a:t>
            </a:r>
            <a:endParaRPr sz="1400">
              <a:latin typeface="Arial"/>
              <a:ea typeface="Arial"/>
              <a:cs typeface="Arial"/>
              <a:sym typeface="Arial"/>
            </a:endParaRPr>
          </a:p>
          <a:p>
            <a:pPr indent="0" lvl="0" marL="0" marR="0" rtl="0" algn="l">
              <a:lnSpc>
                <a:spcPct val="100000"/>
              </a:lnSpc>
              <a:spcBef>
                <a:spcPts val="30"/>
              </a:spcBef>
              <a:spcAft>
                <a:spcPts val="0"/>
              </a:spcAft>
              <a:buNone/>
            </a:pPr>
            <a:r>
              <a:t/>
            </a:r>
            <a:endParaRPr sz="2250">
              <a:latin typeface="Arial"/>
              <a:ea typeface="Arial"/>
              <a:cs typeface="Arial"/>
              <a:sym typeface="Arial"/>
            </a:endParaRPr>
          </a:p>
          <a:p>
            <a:pPr indent="-317500" lvl="0" marL="457200" marR="0" rtl="0" algn="l">
              <a:lnSpc>
                <a:spcPct val="100000"/>
              </a:lnSpc>
              <a:spcBef>
                <a:spcPts val="5"/>
              </a:spcBef>
              <a:spcAft>
                <a:spcPts val="0"/>
              </a:spcAft>
              <a:buClr>
                <a:srgbClr val="231F20"/>
              </a:buClr>
              <a:buSzPts val="1400"/>
              <a:buFont typeface="Arial"/>
              <a:buChar char="●"/>
            </a:pPr>
            <a:r>
              <a:rPr b="1" lang="en-US" sz="1400">
                <a:solidFill>
                  <a:srgbClr val="231F20"/>
                </a:solidFill>
                <a:latin typeface="Arial"/>
                <a:ea typeface="Arial"/>
                <a:cs typeface="Arial"/>
                <a:sym typeface="Arial"/>
              </a:rPr>
              <a:t>Force Map: </a:t>
            </a:r>
            <a:r>
              <a:rPr lang="en-US" sz="1400">
                <a:solidFill>
                  <a:srgbClr val="231F20"/>
                </a:solidFill>
                <a:latin typeface="Arial"/>
                <a:ea typeface="Arial"/>
                <a:cs typeface="Arial"/>
                <a:sym typeface="Arial"/>
              </a:rPr>
              <a:t>This exception forces a specific course to be mapped to the target course list. (used to map courses)</a:t>
            </a:r>
            <a:endParaRPr sz="1400">
              <a:solidFill>
                <a:srgbClr val="231F20"/>
              </a:solidFill>
              <a:latin typeface="Arial"/>
              <a:ea typeface="Arial"/>
              <a:cs typeface="Arial"/>
              <a:sym typeface="Arial"/>
            </a:endParaRPr>
          </a:p>
          <a:p>
            <a:pPr indent="0" lvl="0" marL="457200" marR="0" rtl="0" algn="l">
              <a:lnSpc>
                <a:spcPct val="100000"/>
              </a:lnSpc>
              <a:spcBef>
                <a:spcPts val="5"/>
              </a:spcBef>
              <a:spcAft>
                <a:spcPts val="0"/>
              </a:spcAft>
              <a:buNone/>
            </a:pPr>
            <a:r>
              <a:t/>
            </a:r>
            <a:endParaRPr>
              <a:solidFill>
                <a:srgbClr val="231F20"/>
              </a:solidFill>
            </a:endParaRPr>
          </a:p>
          <a:p>
            <a:pPr indent="-317500" lvl="0" marL="457200" marR="0" rtl="0" algn="l">
              <a:lnSpc>
                <a:spcPct val="100000"/>
              </a:lnSpc>
              <a:spcBef>
                <a:spcPts val="5"/>
              </a:spcBef>
              <a:spcAft>
                <a:spcPts val="0"/>
              </a:spcAft>
              <a:buClr>
                <a:srgbClr val="231F20"/>
              </a:buClr>
              <a:buSzPts val="1400"/>
              <a:buChar char="●"/>
            </a:pPr>
            <a:r>
              <a:rPr b="1" lang="en-US">
                <a:solidFill>
                  <a:srgbClr val="231F20"/>
                </a:solidFill>
              </a:rPr>
              <a:t>Force Satisfy: </a:t>
            </a:r>
            <a:r>
              <a:rPr lang="en-US">
                <a:solidFill>
                  <a:srgbClr val="231F20"/>
                </a:solidFill>
              </a:rPr>
              <a:t>This exception forces a specific requirement or parameter to be considered </a:t>
            </a:r>
            <a:r>
              <a:rPr lang="en-US">
                <a:solidFill>
                  <a:srgbClr val="231F20"/>
                </a:solidFill>
              </a:rPr>
              <a:t>satisfied</a:t>
            </a:r>
            <a:r>
              <a:rPr lang="en-US">
                <a:solidFill>
                  <a:srgbClr val="231F20"/>
                </a:solidFill>
              </a:rPr>
              <a:t>, even when this would not normally be the case. (used to satisfy projects, comprehensive exams, etc.)</a:t>
            </a:r>
            <a:endParaRPr>
              <a:solidFill>
                <a:srgbClr val="231F20"/>
              </a:solidFill>
            </a:endParaRPr>
          </a:p>
          <a:p>
            <a:pPr indent="0" lvl="0" marL="457200" marR="0" rtl="0" algn="l">
              <a:lnSpc>
                <a:spcPct val="100000"/>
              </a:lnSpc>
              <a:spcBef>
                <a:spcPts val="5"/>
              </a:spcBef>
              <a:spcAft>
                <a:spcPts val="0"/>
              </a:spcAft>
              <a:buNone/>
            </a:pPr>
            <a:r>
              <a:t/>
            </a:r>
            <a:endParaRPr>
              <a:solidFill>
                <a:srgbClr val="231F20"/>
              </a:solidFill>
            </a:endParaRPr>
          </a:p>
          <a:p>
            <a:pPr indent="-317500" lvl="0" marL="457200" marR="0" rtl="0" algn="l">
              <a:lnSpc>
                <a:spcPct val="100000"/>
              </a:lnSpc>
              <a:spcBef>
                <a:spcPts val="0"/>
              </a:spcBef>
              <a:spcAft>
                <a:spcPts val="0"/>
              </a:spcAft>
              <a:buClr>
                <a:srgbClr val="231F20"/>
              </a:buClr>
              <a:buSzPts val="1400"/>
              <a:buFont typeface="Arial"/>
              <a:buChar char="●"/>
            </a:pPr>
            <a:r>
              <a:rPr b="1" lang="en-US" sz="1400">
                <a:solidFill>
                  <a:srgbClr val="231F20"/>
                </a:solidFill>
                <a:latin typeface="Arial"/>
                <a:ea typeface="Arial"/>
                <a:cs typeface="Arial"/>
                <a:sym typeface="Arial"/>
              </a:rPr>
              <a:t>Note: </a:t>
            </a:r>
            <a:r>
              <a:rPr lang="en-US" sz="1400">
                <a:solidFill>
                  <a:srgbClr val="231F20"/>
                </a:solidFill>
                <a:latin typeface="Arial"/>
                <a:ea typeface="Arial"/>
                <a:cs typeface="Arial"/>
                <a:sym typeface="Arial"/>
              </a:rPr>
              <a:t>This exception creates a note for all users to see. Purely used as an advisory tool.</a:t>
            </a:r>
            <a:endParaRPr sz="1400">
              <a:latin typeface="Arial"/>
              <a:ea typeface="Arial"/>
              <a:cs typeface="Arial"/>
              <a:sym typeface="Arial"/>
            </a:endParaRPr>
          </a:p>
        </p:txBody>
      </p:sp>
      <p:pic>
        <p:nvPicPr>
          <p:cNvPr id="122" name="Google Shape;122;p10"/>
          <p:cNvPicPr preferRelativeResize="0"/>
          <p:nvPr/>
        </p:nvPicPr>
        <p:blipFill rotWithShape="1">
          <a:blip r:embed="rId3">
            <a:alphaModFix/>
          </a:blip>
          <a:srcRect b="49936" l="2775" r="4070" t="5030"/>
          <a:stretch/>
        </p:blipFill>
        <p:spPr>
          <a:xfrm>
            <a:off x="260400" y="1146475"/>
            <a:ext cx="9537602" cy="18253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6" name="Shape 126"/>
        <p:cNvGrpSpPr/>
        <p:nvPr/>
      </p:nvGrpSpPr>
      <p:grpSpPr>
        <a:xfrm>
          <a:off x="0" y="0"/>
          <a:ext cx="0" cy="0"/>
          <a:chOff x="0" y="0"/>
          <a:chExt cx="0" cy="0"/>
        </a:xfrm>
      </p:grpSpPr>
      <p:sp>
        <p:nvSpPr>
          <p:cNvPr id="127" name="Google Shape;127;p11"/>
          <p:cNvSpPr txBox="1"/>
          <p:nvPr/>
        </p:nvSpPr>
        <p:spPr>
          <a:xfrm>
            <a:off x="142723" y="132075"/>
            <a:ext cx="4696800" cy="2691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600">
                <a:solidFill>
                  <a:srgbClr val="231F20"/>
                </a:solidFill>
                <a:latin typeface="Arial"/>
                <a:ea typeface="Arial"/>
                <a:cs typeface="Arial"/>
                <a:sym typeface="Arial"/>
              </a:rPr>
              <a:t>Creating Exceptions (Force Map)</a:t>
            </a:r>
            <a:endParaRPr sz="1600">
              <a:latin typeface="Arial"/>
              <a:ea typeface="Arial"/>
              <a:cs typeface="Arial"/>
              <a:sym typeface="Arial"/>
            </a:endParaRPr>
          </a:p>
        </p:txBody>
      </p:sp>
      <p:sp>
        <p:nvSpPr>
          <p:cNvPr id="128" name="Google Shape;128;p11"/>
          <p:cNvSpPr txBox="1"/>
          <p:nvPr/>
        </p:nvSpPr>
        <p:spPr>
          <a:xfrm>
            <a:off x="142725" y="5768653"/>
            <a:ext cx="8865300" cy="986100"/>
          </a:xfrm>
          <a:prstGeom prst="rect">
            <a:avLst/>
          </a:prstGeom>
          <a:noFill/>
          <a:ln>
            <a:noFill/>
          </a:ln>
        </p:spPr>
        <p:txBody>
          <a:bodyPr anchorCtr="0" anchor="t" bIns="0" lIns="0" spcFirstLastPara="1" rIns="0" wrap="square" tIns="12700">
            <a:spAutoFit/>
          </a:bodyPr>
          <a:lstStyle/>
          <a:p>
            <a:pPr indent="-317500" lvl="0" marL="457200" marR="0" rtl="0" algn="l">
              <a:lnSpc>
                <a:spcPct val="100000"/>
              </a:lnSpc>
              <a:spcBef>
                <a:spcPts val="0"/>
              </a:spcBef>
              <a:spcAft>
                <a:spcPts val="0"/>
              </a:spcAft>
              <a:buSzPts val="1400"/>
              <a:buChar char="●"/>
            </a:pPr>
            <a:r>
              <a:rPr lang="en-US">
                <a:solidFill>
                  <a:srgbClr val="231F20"/>
                </a:solidFill>
              </a:rPr>
              <a:t>Click </a:t>
            </a:r>
            <a:r>
              <a:rPr lang="en-US" sz="1400">
                <a:solidFill>
                  <a:srgbClr val="231F20"/>
                </a:solidFill>
                <a:latin typeface="Arial"/>
                <a:ea typeface="Arial"/>
                <a:cs typeface="Arial"/>
                <a:sym typeface="Arial"/>
              </a:rPr>
              <a:t>Ignore Obstacles only </a:t>
            </a:r>
            <a:r>
              <a:rPr lang="en-US">
                <a:solidFill>
                  <a:srgbClr val="231F20"/>
                </a:solidFill>
              </a:rPr>
              <a:t>when you are only</a:t>
            </a:r>
            <a:r>
              <a:rPr lang="en-US" sz="1400">
                <a:solidFill>
                  <a:srgbClr val="231F20"/>
                </a:solidFill>
                <a:latin typeface="Arial"/>
                <a:ea typeface="Arial"/>
                <a:cs typeface="Arial"/>
                <a:sym typeface="Arial"/>
              </a:rPr>
              <a:t> force mapping a course to the</a:t>
            </a:r>
            <a:r>
              <a:rPr lang="en-US" sz="1500"/>
              <a:t> </a:t>
            </a:r>
            <a:r>
              <a:rPr lang="en-US" sz="1400">
                <a:solidFill>
                  <a:srgbClr val="231F20"/>
                </a:solidFill>
                <a:latin typeface="Arial"/>
                <a:ea typeface="Arial"/>
                <a:cs typeface="Arial"/>
                <a:sym typeface="Arial"/>
              </a:rPr>
              <a:t>requirement</a:t>
            </a:r>
            <a:r>
              <a:rPr lang="en-US">
                <a:solidFill>
                  <a:srgbClr val="231F20"/>
                </a:solidFill>
              </a:rPr>
              <a:t> and not using the course as a substitute for a required course in that section.</a:t>
            </a:r>
            <a:endParaRPr>
              <a:solidFill>
                <a:srgbClr val="231F20"/>
              </a:solidFill>
            </a:endParaRPr>
          </a:p>
          <a:p>
            <a:pPr indent="-317500" lvl="0" marL="457200" marR="0" rtl="0" algn="l">
              <a:lnSpc>
                <a:spcPct val="100000"/>
              </a:lnSpc>
              <a:spcBef>
                <a:spcPts val="0"/>
              </a:spcBef>
              <a:spcAft>
                <a:spcPts val="0"/>
              </a:spcAft>
              <a:buClr>
                <a:srgbClr val="231F20"/>
              </a:buClr>
              <a:buSzPts val="1400"/>
              <a:buChar char="●"/>
            </a:pPr>
            <a:r>
              <a:rPr lang="en-US">
                <a:solidFill>
                  <a:srgbClr val="231F20"/>
                </a:solidFill>
              </a:rPr>
              <a:t>Use the Specify a Target Course when substituting the Forced course with a course that is normally required for this section. (e.g., Course A is equivalent to Course B)</a:t>
            </a:r>
            <a:endParaRPr>
              <a:solidFill>
                <a:srgbClr val="231F20"/>
              </a:solidFill>
            </a:endParaRPr>
          </a:p>
        </p:txBody>
      </p:sp>
      <p:pic>
        <p:nvPicPr>
          <p:cNvPr id="129" name="Google Shape;129;p11"/>
          <p:cNvPicPr preferRelativeResize="0"/>
          <p:nvPr/>
        </p:nvPicPr>
        <p:blipFill rotWithShape="1">
          <a:blip r:embed="rId3">
            <a:alphaModFix/>
          </a:blip>
          <a:srcRect b="0" l="0" r="0" t="0"/>
          <a:stretch/>
        </p:blipFill>
        <p:spPr>
          <a:xfrm>
            <a:off x="152400" y="553575"/>
            <a:ext cx="9753602" cy="489542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3" name="Shape 133"/>
        <p:cNvGrpSpPr/>
        <p:nvPr/>
      </p:nvGrpSpPr>
      <p:grpSpPr>
        <a:xfrm>
          <a:off x="0" y="0"/>
          <a:ext cx="0" cy="0"/>
          <a:chOff x="0" y="0"/>
          <a:chExt cx="0" cy="0"/>
        </a:xfrm>
      </p:grpSpPr>
      <p:sp>
        <p:nvSpPr>
          <p:cNvPr id="134" name="Google Shape;134;p12"/>
          <p:cNvSpPr txBox="1"/>
          <p:nvPr/>
        </p:nvSpPr>
        <p:spPr>
          <a:xfrm>
            <a:off x="142723" y="132075"/>
            <a:ext cx="5430000" cy="2691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600">
                <a:solidFill>
                  <a:srgbClr val="231F20"/>
                </a:solidFill>
                <a:latin typeface="Arial"/>
                <a:ea typeface="Arial"/>
                <a:cs typeface="Arial"/>
                <a:sym typeface="Arial"/>
              </a:rPr>
              <a:t>Creating Exceptions (Force Map cont)</a:t>
            </a:r>
            <a:endParaRPr sz="1600">
              <a:latin typeface="Arial"/>
              <a:ea typeface="Arial"/>
              <a:cs typeface="Arial"/>
              <a:sym typeface="Arial"/>
            </a:endParaRPr>
          </a:p>
        </p:txBody>
      </p:sp>
      <p:sp>
        <p:nvSpPr>
          <p:cNvPr id="135" name="Google Shape;135;p12"/>
          <p:cNvSpPr txBox="1"/>
          <p:nvPr/>
        </p:nvSpPr>
        <p:spPr>
          <a:xfrm>
            <a:off x="371321" y="2750958"/>
            <a:ext cx="9514840" cy="1117600"/>
          </a:xfrm>
          <a:prstGeom prst="rect">
            <a:avLst/>
          </a:prstGeom>
          <a:noFill/>
          <a:ln>
            <a:noFill/>
          </a:ln>
        </p:spPr>
        <p:txBody>
          <a:bodyPr anchorCtr="0" anchor="t" bIns="0" lIns="0" spcFirstLastPara="1" rIns="0" wrap="square" tIns="12700">
            <a:spAutoFit/>
          </a:bodyPr>
          <a:lstStyle/>
          <a:p>
            <a:pPr indent="-229234" lvl="0" marL="241300" marR="0" rtl="0" algn="l">
              <a:lnSpc>
                <a:spcPct val="100000"/>
              </a:lnSpc>
              <a:spcBef>
                <a:spcPts val="0"/>
              </a:spcBef>
              <a:spcAft>
                <a:spcPts val="0"/>
              </a:spcAft>
              <a:buClr>
                <a:srgbClr val="231F20"/>
              </a:buClr>
              <a:buSzPts val="1400"/>
              <a:buFont typeface="Noto Sans Symbols"/>
              <a:buChar char="●"/>
            </a:pPr>
            <a:r>
              <a:rPr lang="en-US" sz="1400">
                <a:solidFill>
                  <a:srgbClr val="231F20"/>
                </a:solidFill>
                <a:latin typeface="Arial"/>
                <a:ea typeface="Arial"/>
                <a:cs typeface="Arial"/>
                <a:sym typeface="Arial"/>
              </a:rPr>
              <a:t>In the comment section, include the reason for the exception. For example: C&amp;T 1234 replaced course requirement HUDM 1234</a:t>
            </a:r>
            <a:endParaRPr sz="1400">
              <a:latin typeface="Arial"/>
              <a:ea typeface="Arial"/>
              <a:cs typeface="Arial"/>
              <a:sym typeface="Arial"/>
            </a:endParaRPr>
          </a:p>
          <a:p>
            <a:pPr indent="0" lvl="0" marL="0" marR="0" rtl="0" algn="l">
              <a:lnSpc>
                <a:spcPct val="100000"/>
              </a:lnSpc>
              <a:spcBef>
                <a:spcPts val="15"/>
              </a:spcBef>
              <a:spcAft>
                <a:spcPts val="0"/>
              </a:spcAft>
              <a:buClr>
                <a:srgbClr val="231F20"/>
              </a:buClr>
              <a:buSzPts val="1500"/>
              <a:buFont typeface="Noto Sans Symbols"/>
              <a:buNone/>
            </a:pPr>
            <a:r>
              <a:t/>
            </a:r>
            <a:endParaRPr sz="1500">
              <a:latin typeface="Arial"/>
              <a:ea typeface="Arial"/>
              <a:cs typeface="Arial"/>
              <a:sym typeface="Arial"/>
            </a:endParaRPr>
          </a:p>
          <a:p>
            <a:pPr indent="0" lvl="0" marL="241300" marR="0" rtl="0" algn="l">
              <a:lnSpc>
                <a:spcPct val="100000"/>
              </a:lnSpc>
              <a:spcBef>
                <a:spcPts val="5"/>
              </a:spcBef>
              <a:spcAft>
                <a:spcPts val="0"/>
              </a:spcAft>
              <a:buNone/>
            </a:pPr>
            <a:r>
              <a:rPr lang="en-US" sz="1400">
                <a:solidFill>
                  <a:srgbClr val="231F20"/>
                </a:solidFill>
                <a:latin typeface="Arial"/>
                <a:ea typeface="Arial"/>
                <a:cs typeface="Arial"/>
                <a:sym typeface="Arial"/>
              </a:rPr>
              <a:t>or Advisor approved 12/13/12.</a:t>
            </a:r>
            <a:endParaRPr sz="1400">
              <a:latin typeface="Arial"/>
              <a:ea typeface="Arial"/>
              <a:cs typeface="Arial"/>
              <a:sym typeface="Arial"/>
            </a:endParaRPr>
          </a:p>
          <a:p>
            <a:pPr indent="0" lvl="0" marL="0" marR="0" rtl="0" algn="l">
              <a:lnSpc>
                <a:spcPct val="100000"/>
              </a:lnSpc>
              <a:spcBef>
                <a:spcPts val="25"/>
              </a:spcBef>
              <a:spcAft>
                <a:spcPts val="0"/>
              </a:spcAft>
              <a:buNone/>
            </a:pPr>
            <a:r>
              <a:t/>
            </a:r>
            <a:endParaRPr sz="1550">
              <a:latin typeface="Arial"/>
              <a:ea typeface="Arial"/>
              <a:cs typeface="Arial"/>
              <a:sym typeface="Arial"/>
            </a:endParaRPr>
          </a:p>
          <a:p>
            <a:pPr indent="-228600" lvl="0" marL="240665" marR="0" rtl="0" algn="l">
              <a:lnSpc>
                <a:spcPct val="100000"/>
              </a:lnSpc>
              <a:spcBef>
                <a:spcPts val="0"/>
              </a:spcBef>
              <a:spcAft>
                <a:spcPts val="0"/>
              </a:spcAft>
              <a:buClr>
                <a:srgbClr val="231F20"/>
              </a:buClr>
              <a:buSzPts val="1400"/>
              <a:buFont typeface="Noto Sans Symbols"/>
              <a:buChar char="●"/>
            </a:pPr>
            <a:r>
              <a:rPr lang="en-US" sz="1400">
                <a:solidFill>
                  <a:srgbClr val="231F20"/>
                </a:solidFill>
                <a:latin typeface="Arial"/>
                <a:ea typeface="Arial"/>
                <a:cs typeface="Arial"/>
                <a:sym typeface="Arial"/>
              </a:rPr>
              <a:t>Click </a:t>
            </a:r>
            <a:r>
              <a:rPr lang="en-US">
                <a:solidFill>
                  <a:srgbClr val="231F20"/>
                </a:solidFill>
              </a:rPr>
              <a:t>Create Force Map Exemption</a:t>
            </a:r>
            <a:r>
              <a:rPr lang="en-US" sz="1400">
                <a:solidFill>
                  <a:srgbClr val="231F20"/>
                </a:solidFill>
                <a:latin typeface="Arial"/>
                <a:ea typeface="Arial"/>
                <a:cs typeface="Arial"/>
                <a:sym typeface="Arial"/>
              </a:rPr>
              <a:t>.</a:t>
            </a:r>
            <a:endParaRPr sz="1400">
              <a:latin typeface="Arial"/>
              <a:ea typeface="Arial"/>
              <a:cs typeface="Arial"/>
              <a:sym typeface="Arial"/>
            </a:endParaRPr>
          </a:p>
        </p:txBody>
      </p:sp>
      <p:sp>
        <p:nvSpPr>
          <p:cNvPr id="136" name="Google Shape;136;p12"/>
          <p:cNvSpPr/>
          <p:nvPr/>
        </p:nvSpPr>
        <p:spPr>
          <a:xfrm>
            <a:off x="155549" y="4183392"/>
            <a:ext cx="7620012" cy="228852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7" name="Google Shape;137;p12"/>
          <p:cNvSpPr txBox="1"/>
          <p:nvPr/>
        </p:nvSpPr>
        <p:spPr>
          <a:xfrm>
            <a:off x="371350" y="6791625"/>
            <a:ext cx="7300500" cy="544500"/>
          </a:xfrm>
          <a:prstGeom prst="rect">
            <a:avLst/>
          </a:prstGeom>
          <a:noFill/>
          <a:ln>
            <a:noFill/>
          </a:ln>
        </p:spPr>
        <p:txBody>
          <a:bodyPr anchorCtr="0" anchor="t" bIns="0" lIns="0" spcFirstLastPara="1" rIns="0" wrap="square" tIns="12700">
            <a:spAutoFit/>
          </a:bodyPr>
          <a:lstStyle/>
          <a:p>
            <a:pPr indent="-228600" lvl="0" marL="240665" marR="0" rtl="0" algn="l">
              <a:lnSpc>
                <a:spcPct val="100000"/>
              </a:lnSpc>
              <a:spcBef>
                <a:spcPts val="0"/>
              </a:spcBef>
              <a:spcAft>
                <a:spcPts val="0"/>
              </a:spcAft>
              <a:buClr>
                <a:srgbClr val="231F20"/>
              </a:buClr>
              <a:buSzPts val="1400"/>
              <a:buFont typeface="Noto Sans Symbols"/>
              <a:buChar char="●"/>
            </a:pPr>
            <a:r>
              <a:rPr lang="en-US" sz="1400">
                <a:solidFill>
                  <a:srgbClr val="231F20"/>
                </a:solidFill>
                <a:latin typeface="Arial"/>
                <a:ea typeface="Arial"/>
                <a:cs typeface="Arial"/>
                <a:sym typeface="Arial"/>
              </a:rPr>
              <a:t>The exception will be listed and by whoever made it. Comments will be listed on the right. If you clicked the Show Comment button, it </a:t>
            </a:r>
            <a:r>
              <a:rPr lang="en-US">
                <a:solidFill>
                  <a:srgbClr val="231F20"/>
                </a:solidFill>
              </a:rPr>
              <a:t>cannot be hidden on the audit..</a:t>
            </a:r>
            <a:endParaRPr sz="1400">
              <a:latin typeface="Arial"/>
              <a:ea typeface="Arial"/>
              <a:cs typeface="Arial"/>
              <a:sym typeface="Arial"/>
            </a:endParaRPr>
          </a:p>
        </p:txBody>
      </p:sp>
      <p:pic>
        <p:nvPicPr>
          <p:cNvPr id="138" name="Google Shape;138;p12"/>
          <p:cNvPicPr preferRelativeResize="0"/>
          <p:nvPr/>
        </p:nvPicPr>
        <p:blipFill>
          <a:blip r:embed="rId4">
            <a:alphaModFix/>
          </a:blip>
          <a:stretch>
            <a:fillRect/>
          </a:stretch>
        </p:blipFill>
        <p:spPr>
          <a:xfrm>
            <a:off x="152400" y="671600"/>
            <a:ext cx="9753595" cy="136491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2" name="Shape 142"/>
        <p:cNvGrpSpPr/>
        <p:nvPr/>
      </p:nvGrpSpPr>
      <p:grpSpPr>
        <a:xfrm>
          <a:off x="0" y="0"/>
          <a:ext cx="0" cy="0"/>
          <a:chOff x="0" y="0"/>
          <a:chExt cx="0" cy="0"/>
        </a:xfrm>
      </p:grpSpPr>
      <p:sp>
        <p:nvSpPr>
          <p:cNvPr id="143" name="Google Shape;143;p13"/>
          <p:cNvSpPr txBox="1"/>
          <p:nvPr/>
        </p:nvSpPr>
        <p:spPr>
          <a:xfrm>
            <a:off x="142723" y="132075"/>
            <a:ext cx="5283300" cy="2691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600">
                <a:solidFill>
                  <a:srgbClr val="231F20"/>
                </a:solidFill>
                <a:latin typeface="Arial"/>
                <a:ea typeface="Arial"/>
                <a:cs typeface="Arial"/>
                <a:sym typeface="Arial"/>
              </a:rPr>
              <a:t>Creating Exceptions (Force Satisfy)</a:t>
            </a:r>
            <a:endParaRPr sz="1600">
              <a:latin typeface="Arial"/>
              <a:ea typeface="Arial"/>
              <a:cs typeface="Arial"/>
              <a:sym typeface="Arial"/>
            </a:endParaRPr>
          </a:p>
        </p:txBody>
      </p:sp>
      <p:sp>
        <p:nvSpPr>
          <p:cNvPr id="144" name="Google Shape;144;p13"/>
          <p:cNvSpPr txBox="1"/>
          <p:nvPr/>
        </p:nvSpPr>
        <p:spPr>
          <a:xfrm>
            <a:off x="142725" y="5080033"/>
            <a:ext cx="9595500" cy="14064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400">
                <a:solidFill>
                  <a:srgbClr val="231F20"/>
                </a:solidFill>
                <a:latin typeface="Arial"/>
                <a:ea typeface="Arial"/>
                <a:cs typeface="Arial"/>
                <a:sym typeface="Arial"/>
              </a:rPr>
              <a:t>Force Satisfy: </a:t>
            </a:r>
            <a:r>
              <a:rPr lang="en-US" sz="1400">
                <a:solidFill>
                  <a:srgbClr val="231F20"/>
                </a:solidFill>
                <a:latin typeface="Arial"/>
                <a:ea typeface="Arial"/>
                <a:cs typeface="Arial"/>
                <a:sym typeface="Arial"/>
              </a:rPr>
              <a:t>This exception forces a specific requirement or parameter to be considered satisfied</a:t>
            </a:r>
            <a:r>
              <a:rPr lang="en-US" sz="1400">
                <a:solidFill>
                  <a:srgbClr val="231F20"/>
                </a:solidFill>
                <a:latin typeface="Arial"/>
                <a:ea typeface="Arial"/>
                <a:cs typeface="Arial"/>
                <a:sym typeface="Arial"/>
              </a:rPr>
              <a:t>, even when it would not normally be the case. (</a:t>
            </a:r>
            <a:r>
              <a:rPr lang="en-US">
                <a:solidFill>
                  <a:srgbClr val="231F20"/>
                </a:solidFill>
              </a:rPr>
              <a:t>e.g., approving a section that still requires one course to complete)</a:t>
            </a:r>
            <a:endParaRPr sz="1400">
              <a:solidFill>
                <a:srgbClr val="231F20"/>
              </a:solidFill>
              <a:latin typeface="Arial"/>
              <a:ea typeface="Arial"/>
              <a:cs typeface="Arial"/>
              <a:sym typeface="Arial"/>
            </a:endParaRPr>
          </a:p>
          <a:p>
            <a:pPr indent="0" lvl="0" marL="12700" marR="0" rtl="0" algn="l">
              <a:lnSpc>
                <a:spcPct val="100000"/>
              </a:lnSpc>
              <a:spcBef>
                <a:spcPts val="0"/>
              </a:spcBef>
              <a:spcAft>
                <a:spcPts val="0"/>
              </a:spcAft>
              <a:buNone/>
            </a:pPr>
            <a:r>
              <a:t/>
            </a:r>
            <a:endParaRPr>
              <a:solidFill>
                <a:srgbClr val="231F20"/>
              </a:solidFill>
            </a:endParaRPr>
          </a:p>
          <a:p>
            <a:pPr indent="0" lvl="0" marL="12700" marR="0" rtl="0" algn="l">
              <a:lnSpc>
                <a:spcPct val="100000"/>
              </a:lnSpc>
              <a:spcBef>
                <a:spcPts val="0"/>
              </a:spcBef>
              <a:spcAft>
                <a:spcPts val="0"/>
              </a:spcAft>
              <a:buNone/>
            </a:pPr>
            <a:r>
              <a:rPr lang="en-US" sz="1400">
                <a:solidFill>
                  <a:srgbClr val="231F20"/>
                </a:solidFill>
                <a:latin typeface="Arial"/>
                <a:ea typeface="Arial"/>
                <a:cs typeface="Arial"/>
                <a:sym typeface="Arial"/>
              </a:rPr>
              <a:t>This action also satisfies a requirement without </a:t>
            </a:r>
            <a:r>
              <a:rPr lang="en-US">
                <a:solidFill>
                  <a:srgbClr val="231F20"/>
                </a:solidFill>
              </a:rPr>
              <a:t>a</a:t>
            </a:r>
            <a:r>
              <a:rPr lang="en-US" sz="1400">
                <a:solidFill>
                  <a:srgbClr val="231F20"/>
                </a:solidFill>
                <a:latin typeface="Arial"/>
                <a:ea typeface="Arial"/>
                <a:cs typeface="Arial"/>
                <a:sym typeface="Arial"/>
              </a:rPr>
              <a:t> course. (e.g., projects, comprehensive exams, etc.)</a:t>
            </a:r>
            <a:endParaRPr sz="1400">
              <a:latin typeface="Arial"/>
              <a:ea typeface="Arial"/>
              <a:cs typeface="Arial"/>
              <a:sym typeface="Arial"/>
            </a:endParaRPr>
          </a:p>
        </p:txBody>
      </p:sp>
      <p:pic>
        <p:nvPicPr>
          <p:cNvPr id="145" name="Google Shape;145;p13"/>
          <p:cNvPicPr preferRelativeResize="0"/>
          <p:nvPr/>
        </p:nvPicPr>
        <p:blipFill>
          <a:blip r:embed="rId3">
            <a:alphaModFix/>
          </a:blip>
          <a:stretch>
            <a:fillRect/>
          </a:stretch>
        </p:blipFill>
        <p:spPr>
          <a:xfrm>
            <a:off x="152400" y="553575"/>
            <a:ext cx="9753603" cy="386458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9" name="Shape 149"/>
        <p:cNvGrpSpPr/>
        <p:nvPr/>
      </p:nvGrpSpPr>
      <p:grpSpPr>
        <a:xfrm>
          <a:off x="0" y="0"/>
          <a:ext cx="0" cy="0"/>
          <a:chOff x="0" y="0"/>
          <a:chExt cx="0" cy="0"/>
        </a:xfrm>
      </p:grpSpPr>
      <p:sp>
        <p:nvSpPr>
          <p:cNvPr id="150" name="Google Shape;150;p14"/>
          <p:cNvSpPr txBox="1"/>
          <p:nvPr/>
        </p:nvSpPr>
        <p:spPr>
          <a:xfrm>
            <a:off x="142724" y="132075"/>
            <a:ext cx="4696800" cy="2691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600">
                <a:solidFill>
                  <a:srgbClr val="231F20"/>
                </a:solidFill>
                <a:latin typeface="Arial"/>
                <a:ea typeface="Arial"/>
                <a:cs typeface="Arial"/>
                <a:sym typeface="Arial"/>
              </a:rPr>
              <a:t>Creating Exceptions (Force Satisfy cont)</a:t>
            </a:r>
            <a:endParaRPr sz="1600">
              <a:latin typeface="Arial"/>
              <a:ea typeface="Arial"/>
              <a:cs typeface="Arial"/>
              <a:sym typeface="Arial"/>
            </a:endParaRPr>
          </a:p>
        </p:txBody>
      </p:sp>
      <p:sp>
        <p:nvSpPr>
          <p:cNvPr id="151" name="Google Shape;151;p14"/>
          <p:cNvSpPr txBox="1"/>
          <p:nvPr/>
        </p:nvSpPr>
        <p:spPr>
          <a:xfrm>
            <a:off x="142725" y="3984277"/>
            <a:ext cx="9513600" cy="1555800"/>
          </a:xfrm>
          <a:prstGeom prst="rect">
            <a:avLst/>
          </a:prstGeom>
          <a:noFill/>
          <a:ln>
            <a:noFill/>
          </a:ln>
        </p:spPr>
        <p:txBody>
          <a:bodyPr anchorCtr="0" anchor="t" bIns="0" lIns="0" spcFirstLastPara="1" rIns="0" wrap="square" tIns="12700">
            <a:spAutoFit/>
          </a:bodyPr>
          <a:lstStyle/>
          <a:p>
            <a:pPr indent="-228600" lvl="0" marL="469900" marR="0" rtl="0" algn="l">
              <a:lnSpc>
                <a:spcPct val="100000"/>
              </a:lnSpc>
              <a:spcBef>
                <a:spcPts val="0"/>
              </a:spcBef>
              <a:spcAft>
                <a:spcPts val="0"/>
              </a:spcAft>
              <a:buClr>
                <a:srgbClr val="231F20"/>
              </a:buClr>
              <a:buSzPts val="1400"/>
              <a:buFont typeface="Noto Sans Symbols"/>
              <a:buChar char="●"/>
            </a:pPr>
            <a:r>
              <a:rPr lang="en-US" sz="1400">
                <a:solidFill>
                  <a:srgbClr val="231F20"/>
                </a:solidFill>
                <a:latin typeface="Arial"/>
                <a:ea typeface="Arial"/>
                <a:cs typeface="Arial"/>
                <a:sym typeface="Arial"/>
              </a:rPr>
              <a:t>Select the first option: “This Requirement: “&lt;Requirement name&gt;”</a:t>
            </a:r>
            <a:endParaRPr sz="1400">
              <a:latin typeface="Arial"/>
              <a:ea typeface="Arial"/>
              <a:cs typeface="Arial"/>
              <a:sym typeface="Arial"/>
            </a:endParaRPr>
          </a:p>
          <a:p>
            <a:pPr indent="0" lvl="0" marL="0" marR="0" rtl="0" algn="l">
              <a:lnSpc>
                <a:spcPct val="100000"/>
              </a:lnSpc>
              <a:spcBef>
                <a:spcPts val="35"/>
              </a:spcBef>
              <a:spcAft>
                <a:spcPts val="0"/>
              </a:spcAft>
              <a:buClr>
                <a:srgbClr val="231F20"/>
              </a:buClr>
              <a:buSzPts val="1550"/>
              <a:buFont typeface="Noto Sans Symbols"/>
              <a:buNone/>
            </a:pPr>
            <a:r>
              <a:t/>
            </a:r>
            <a:endParaRPr sz="1550">
              <a:latin typeface="Arial"/>
              <a:ea typeface="Arial"/>
              <a:cs typeface="Arial"/>
              <a:sym typeface="Arial"/>
            </a:endParaRPr>
          </a:p>
          <a:p>
            <a:pPr indent="-228600" lvl="0" marL="469900" marR="0" rtl="0" algn="l">
              <a:lnSpc>
                <a:spcPct val="100000"/>
              </a:lnSpc>
              <a:spcBef>
                <a:spcPts val="0"/>
              </a:spcBef>
              <a:spcAft>
                <a:spcPts val="0"/>
              </a:spcAft>
              <a:buClr>
                <a:srgbClr val="231F20"/>
              </a:buClr>
              <a:buSzPts val="1400"/>
              <a:buFont typeface="Noto Sans Symbols"/>
              <a:buChar char="●"/>
            </a:pPr>
            <a:r>
              <a:rPr lang="en-US" sz="1400">
                <a:solidFill>
                  <a:srgbClr val="231F20"/>
                </a:solidFill>
                <a:latin typeface="Arial"/>
                <a:ea typeface="Arial"/>
                <a:cs typeface="Arial"/>
                <a:sym typeface="Arial"/>
              </a:rPr>
              <a:t>Fill in the </a:t>
            </a:r>
            <a:r>
              <a:rPr b="1" lang="en-US" sz="1400">
                <a:solidFill>
                  <a:srgbClr val="231F20"/>
                </a:solidFill>
                <a:latin typeface="Arial"/>
                <a:ea typeface="Arial"/>
                <a:cs typeface="Arial"/>
                <a:sym typeface="Arial"/>
              </a:rPr>
              <a:t>Comment </a:t>
            </a:r>
            <a:r>
              <a:rPr lang="en-US" sz="1400">
                <a:solidFill>
                  <a:srgbClr val="231F20"/>
                </a:solidFill>
                <a:latin typeface="Arial"/>
                <a:ea typeface="Arial"/>
                <a:cs typeface="Arial"/>
                <a:sym typeface="Arial"/>
              </a:rPr>
              <a:t>section with the date the requirement was completed. If you are not the academic advisor, you must also include whom you are appr</a:t>
            </a:r>
            <a:r>
              <a:rPr lang="en-US">
                <a:solidFill>
                  <a:srgbClr val="231F20"/>
                </a:solidFill>
              </a:rPr>
              <a:t>oving this for.</a:t>
            </a:r>
            <a:endParaRPr sz="1400">
              <a:latin typeface="Arial"/>
              <a:ea typeface="Arial"/>
              <a:cs typeface="Arial"/>
              <a:sym typeface="Arial"/>
            </a:endParaRPr>
          </a:p>
          <a:p>
            <a:pPr indent="0" lvl="0" marL="0" marR="0" rtl="0" algn="l">
              <a:lnSpc>
                <a:spcPct val="100000"/>
              </a:lnSpc>
              <a:spcBef>
                <a:spcPts val="30"/>
              </a:spcBef>
              <a:spcAft>
                <a:spcPts val="0"/>
              </a:spcAft>
              <a:buClr>
                <a:srgbClr val="231F20"/>
              </a:buClr>
              <a:buSzPts val="1550"/>
              <a:buFont typeface="Noto Sans Symbols"/>
              <a:buNone/>
            </a:pPr>
            <a:r>
              <a:t/>
            </a:r>
            <a:endParaRPr sz="1550">
              <a:latin typeface="Arial"/>
              <a:ea typeface="Arial"/>
              <a:cs typeface="Arial"/>
              <a:sym typeface="Arial"/>
            </a:endParaRPr>
          </a:p>
          <a:p>
            <a:pPr indent="-228600" lvl="0" marL="469900" marR="0" rtl="0" algn="l">
              <a:lnSpc>
                <a:spcPct val="100000"/>
              </a:lnSpc>
              <a:spcBef>
                <a:spcPts val="0"/>
              </a:spcBef>
              <a:spcAft>
                <a:spcPts val="0"/>
              </a:spcAft>
              <a:buClr>
                <a:srgbClr val="231F20"/>
              </a:buClr>
              <a:buSzPts val="1400"/>
              <a:buFont typeface="Noto Sans Symbols"/>
              <a:buChar char="●"/>
            </a:pPr>
            <a:r>
              <a:rPr lang="en-US" sz="1400">
                <a:solidFill>
                  <a:srgbClr val="231F20"/>
                </a:solidFill>
                <a:latin typeface="Arial"/>
                <a:ea typeface="Arial"/>
                <a:cs typeface="Arial"/>
                <a:sym typeface="Arial"/>
              </a:rPr>
              <a:t>Select </a:t>
            </a:r>
            <a:r>
              <a:rPr b="1" lang="en-US" sz="1400">
                <a:solidFill>
                  <a:srgbClr val="231F20"/>
                </a:solidFill>
                <a:latin typeface="Arial"/>
                <a:ea typeface="Arial"/>
                <a:cs typeface="Arial"/>
                <a:sym typeface="Arial"/>
              </a:rPr>
              <a:t>Create Force Satisfy Exception </a:t>
            </a:r>
            <a:r>
              <a:rPr lang="en-US" sz="1400">
                <a:solidFill>
                  <a:srgbClr val="231F20"/>
                </a:solidFill>
                <a:latin typeface="Arial"/>
                <a:ea typeface="Arial"/>
                <a:cs typeface="Arial"/>
                <a:sym typeface="Arial"/>
              </a:rPr>
              <a:t>to create the exception. This will rerun the audit to reflect the exception</a:t>
            </a:r>
            <a:r>
              <a:rPr lang="en-US">
                <a:solidFill>
                  <a:srgbClr val="231F20"/>
                </a:solidFill>
              </a:rPr>
              <a:t>.</a:t>
            </a:r>
            <a:endParaRPr>
              <a:solidFill>
                <a:srgbClr val="231F20"/>
              </a:solidFill>
            </a:endParaRPr>
          </a:p>
          <a:p>
            <a:pPr indent="0" lvl="0" marL="0" marR="0" rtl="0" algn="l">
              <a:lnSpc>
                <a:spcPct val="100000"/>
              </a:lnSpc>
              <a:spcBef>
                <a:spcPts val="0"/>
              </a:spcBef>
              <a:spcAft>
                <a:spcPts val="0"/>
              </a:spcAft>
              <a:buNone/>
            </a:pPr>
            <a:r>
              <a:t/>
            </a:r>
            <a:endParaRPr>
              <a:solidFill>
                <a:srgbClr val="231F20"/>
              </a:solidFill>
            </a:endParaRPr>
          </a:p>
          <a:p>
            <a:pPr indent="0" lvl="0" marL="0" marR="0" rtl="0" algn="l">
              <a:lnSpc>
                <a:spcPct val="100000"/>
              </a:lnSpc>
              <a:spcBef>
                <a:spcPts val="0"/>
              </a:spcBef>
              <a:spcAft>
                <a:spcPts val="0"/>
              </a:spcAft>
              <a:buNone/>
            </a:pPr>
            <a:r>
              <a:t/>
            </a:r>
            <a:endParaRPr>
              <a:solidFill>
                <a:srgbClr val="231F20"/>
              </a:solidFill>
            </a:endParaRPr>
          </a:p>
        </p:txBody>
      </p:sp>
      <p:sp>
        <p:nvSpPr>
          <p:cNvPr id="152" name="Google Shape;152;p14"/>
          <p:cNvSpPr txBox="1"/>
          <p:nvPr/>
        </p:nvSpPr>
        <p:spPr>
          <a:xfrm>
            <a:off x="247275" y="5323250"/>
            <a:ext cx="9304500" cy="1471200"/>
          </a:xfrm>
          <a:prstGeom prst="rect">
            <a:avLst/>
          </a:prstGeom>
          <a:noFill/>
          <a:ln>
            <a:noFill/>
          </a:ln>
        </p:spPr>
        <p:txBody>
          <a:bodyPr anchorCtr="0" anchor="t" bIns="91425" lIns="91425" spcFirstLastPara="1" rIns="91425" wrap="square" tIns="91425">
            <a:noAutofit/>
          </a:bodyPr>
          <a:lstStyle/>
          <a:p>
            <a:pPr indent="0" lvl="0" marL="12700" marR="5080" rtl="0" algn="l">
              <a:lnSpc>
                <a:spcPct val="100000"/>
              </a:lnSpc>
              <a:spcBef>
                <a:spcPts val="830"/>
              </a:spcBef>
              <a:spcAft>
                <a:spcPts val="0"/>
              </a:spcAft>
              <a:buClr>
                <a:schemeClr val="dk1"/>
              </a:buClr>
              <a:buFont typeface="Arial"/>
              <a:buNone/>
            </a:pPr>
            <a:r>
              <a:t/>
            </a:r>
            <a:endParaRPr b="1">
              <a:solidFill>
                <a:schemeClr val="hlink"/>
              </a:solidFill>
            </a:endParaRPr>
          </a:p>
          <a:p>
            <a:pPr indent="0" lvl="0" marL="12700" marR="5080" rtl="0" algn="l">
              <a:lnSpc>
                <a:spcPct val="100000"/>
              </a:lnSpc>
              <a:spcBef>
                <a:spcPts val="830"/>
              </a:spcBef>
              <a:spcAft>
                <a:spcPts val="0"/>
              </a:spcAft>
              <a:buClr>
                <a:schemeClr val="dk1"/>
              </a:buClr>
              <a:buFont typeface="Arial"/>
              <a:buNone/>
            </a:pPr>
            <a:r>
              <a:rPr b="1" lang="en-US">
                <a:solidFill>
                  <a:schemeClr val="hlink"/>
                </a:solidFill>
              </a:rPr>
              <a:t>NOTE</a:t>
            </a:r>
            <a:r>
              <a:rPr lang="en-US">
                <a:solidFill>
                  <a:schemeClr val="hlink"/>
                </a:solidFill>
              </a:rPr>
              <a:t>: For projects, exams, and other similar requirements, the date or month and year must be included in which the requirement  was completed. Semester and year (Fall 2011) will not be accepted. (i.e. Completed Project 6/13/09 or June 2011)</a:t>
            </a:r>
            <a:endParaRPr>
              <a:solidFill>
                <a:schemeClr val="dk1"/>
              </a:solidFill>
            </a:endParaRPr>
          </a:p>
          <a:p>
            <a:pPr indent="0" lvl="0" marL="0" rtl="0" algn="l">
              <a:spcBef>
                <a:spcPts val="0"/>
              </a:spcBef>
              <a:spcAft>
                <a:spcPts val="0"/>
              </a:spcAft>
              <a:buNone/>
            </a:pPr>
            <a:r>
              <a:t/>
            </a:r>
            <a:endParaRPr/>
          </a:p>
        </p:txBody>
      </p:sp>
      <p:pic>
        <p:nvPicPr>
          <p:cNvPr id="153" name="Google Shape;153;p14"/>
          <p:cNvPicPr preferRelativeResize="0"/>
          <p:nvPr/>
        </p:nvPicPr>
        <p:blipFill>
          <a:blip r:embed="rId3">
            <a:alphaModFix/>
          </a:blip>
          <a:stretch>
            <a:fillRect/>
          </a:stretch>
        </p:blipFill>
        <p:spPr>
          <a:xfrm>
            <a:off x="812625" y="750525"/>
            <a:ext cx="7758751" cy="3149449"/>
          </a:xfrm>
          <a:prstGeom prst="rect">
            <a:avLst/>
          </a:prstGeom>
          <a:noFill/>
          <a:ln>
            <a:noFill/>
          </a:ln>
        </p:spPr>
      </p:pic>
      <p:sp>
        <p:nvSpPr>
          <p:cNvPr id="154" name="Google Shape;154;p14"/>
          <p:cNvSpPr/>
          <p:nvPr/>
        </p:nvSpPr>
        <p:spPr>
          <a:xfrm>
            <a:off x="812625" y="2124975"/>
            <a:ext cx="1918800" cy="269100"/>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4"/>
          <p:cNvSpPr/>
          <p:nvPr/>
        </p:nvSpPr>
        <p:spPr>
          <a:xfrm>
            <a:off x="893575" y="3630875"/>
            <a:ext cx="1486800" cy="269100"/>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9" name="Shape 159"/>
        <p:cNvGrpSpPr/>
        <p:nvPr/>
      </p:nvGrpSpPr>
      <p:grpSpPr>
        <a:xfrm>
          <a:off x="0" y="0"/>
          <a:ext cx="0" cy="0"/>
          <a:chOff x="0" y="0"/>
          <a:chExt cx="0" cy="0"/>
        </a:xfrm>
      </p:grpSpPr>
      <p:sp>
        <p:nvSpPr>
          <p:cNvPr id="160" name="Google Shape;160;p15"/>
          <p:cNvSpPr txBox="1"/>
          <p:nvPr/>
        </p:nvSpPr>
        <p:spPr>
          <a:xfrm>
            <a:off x="142724" y="132075"/>
            <a:ext cx="4387200" cy="2691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600">
                <a:solidFill>
                  <a:srgbClr val="231F20"/>
                </a:solidFill>
                <a:latin typeface="Arial"/>
                <a:ea typeface="Arial"/>
                <a:cs typeface="Arial"/>
                <a:sym typeface="Arial"/>
              </a:rPr>
              <a:t>Creating Exceptions (Force Satisfy cont)</a:t>
            </a:r>
            <a:endParaRPr sz="1600">
              <a:latin typeface="Arial"/>
              <a:ea typeface="Arial"/>
              <a:cs typeface="Arial"/>
              <a:sym typeface="Arial"/>
            </a:endParaRPr>
          </a:p>
        </p:txBody>
      </p:sp>
      <p:sp>
        <p:nvSpPr>
          <p:cNvPr id="161" name="Google Shape;161;p15"/>
          <p:cNvSpPr txBox="1"/>
          <p:nvPr/>
        </p:nvSpPr>
        <p:spPr>
          <a:xfrm>
            <a:off x="144768" y="4913096"/>
            <a:ext cx="9768900" cy="1209000"/>
          </a:xfrm>
          <a:prstGeom prst="rect">
            <a:avLst/>
          </a:prstGeom>
          <a:noFill/>
          <a:ln>
            <a:noFill/>
          </a:ln>
        </p:spPr>
        <p:txBody>
          <a:bodyPr anchorCtr="0" anchor="t" bIns="0" lIns="0" spcFirstLastPara="1" rIns="0" wrap="square" tIns="12700">
            <a:spAutoFit/>
          </a:bodyPr>
          <a:lstStyle/>
          <a:p>
            <a:pPr indent="-228600" lvl="0" marL="469900" marR="0" rtl="0" algn="l">
              <a:lnSpc>
                <a:spcPct val="100000"/>
              </a:lnSpc>
              <a:spcBef>
                <a:spcPts val="0"/>
              </a:spcBef>
              <a:spcAft>
                <a:spcPts val="0"/>
              </a:spcAft>
              <a:buClr>
                <a:srgbClr val="231F20"/>
              </a:buClr>
              <a:buSzPts val="1400"/>
              <a:buFont typeface="Noto Sans Symbols"/>
              <a:buChar char="●"/>
            </a:pPr>
            <a:r>
              <a:rPr b="1" lang="en-US" sz="1400">
                <a:solidFill>
                  <a:srgbClr val="231F20"/>
                </a:solidFill>
                <a:latin typeface="Arial"/>
                <a:ea typeface="Arial"/>
                <a:cs typeface="Arial"/>
                <a:sym typeface="Arial"/>
              </a:rPr>
              <a:t>Force Satisfy </a:t>
            </a:r>
            <a:r>
              <a:rPr lang="en-US">
                <a:solidFill>
                  <a:srgbClr val="231F20"/>
                </a:solidFill>
              </a:rPr>
              <a:t>can</a:t>
            </a:r>
            <a:r>
              <a:rPr lang="en-US" sz="1400">
                <a:solidFill>
                  <a:srgbClr val="231F20"/>
                </a:solidFill>
                <a:latin typeface="Arial"/>
                <a:ea typeface="Arial"/>
                <a:cs typeface="Arial"/>
                <a:sym typeface="Arial"/>
              </a:rPr>
              <a:t> satisfy</a:t>
            </a:r>
            <a:r>
              <a:rPr lang="en-US">
                <a:solidFill>
                  <a:srgbClr val="231F20"/>
                </a:solidFill>
              </a:rPr>
              <a:t> a</a:t>
            </a:r>
            <a:r>
              <a:rPr lang="en-US" sz="1400">
                <a:solidFill>
                  <a:srgbClr val="231F20"/>
                </a:solidFill>
                <a:latin typeface="Arial"/>
                <a:ea typeface="Arial"/>
                <a:cs typeface="Arial"/>
                <a:sym typeface="Arial"/>
              </a:rPr>
              <a:t> </a:t>
            </a:r>
            <a:r>
              <a:rPr lang="en-US">
                <a:solidFill>
                  <a:srgbClr val="231F20"/>
                </a:solidFill>
              </a:rPr>
              <a:t>section (1.1.2 Elective Courses </a:t>
            </a:r>
            <a:r>
              <a:rPr lang="en-US" sz="1400">
                <a:solidFill>
                  <a:srgbClr val="231F20"/>
                </a:solidFill>
                <a:latin typeface="Arial"/>
                <a:ea typeface="Arial"/>
                <a:cs typeface="Arial"/>
                <a:sym typeface="Arial"/>
              </a:rPr>
              <a:t>in this example) and </a:t>
            </a:r>
            <a:r>
              <a:rPr lang="en-US">
                <a:solidFill>
                  <a:srgbClr val="231F20"/>
                </a:solidFill>
              </a:rPr>
              <a:t>will</a:t>
            </a:r>
            <a:r>
              <a:rPr lang="en-US" sz="1400">
                <a:solidFill>
                  <a:srgbClr val="231F20"/>
                </a:solidFill>
                <a:latin typeface="Arial"/>
                <a:ea typeface="Arial"/>
                <a:cs typeface="Arial"/>
                <a:sym typeface="Arial"/>
              </a:rPr>
              <a:t> also satisfy any subsection under it (subsections 1.1.2.1 through subsection 1.1.2.3 in this example)</a:t>
            </a:r>
            <a:endParaRPr sz="1400">
              <a:latin typeface="Arial"/>
              <a:ea typeface="Arial"/>
              <a:cs typeface="Arial"/>
              <a:sym typeface="Arial"/>
            </a:endParaRPr>
          </a:p>
          <a:p>
            <a:pPr indent="0" lvl="0" marL="0" marR="0" rtl="0" algn="l">
              <a:lnSpc>
                <a:spcPct val="100000"/>
              </a:lnSpc>
              <a:spcBef>
                <a:spcPts val="15"/>
              </a:spcBef>
              <a:spcAft>
                <a:spcPts val="0"/>
              </a:spcAft>
              <a:buNone/>
            </a:pPr>
            <a:r>
              <a:t/>
            </a:r>
            <a:endParaRPr sz="2200">
              <a:latin typeface="Arial"/>
              <a:ea typeface="Arial"/>
              <a:cs typeface="Arial"/>
              <a:sym typeface="Arial"/>
            </a:endParaRPr>
          </a:p>
          <a:p>
            <a:pPr indent="0" lvl="0" marL="12700" marR="0" rtl="0" algn="l">
              <a:lnSpc>
                <a:spcPct val="100000"/>
              </a:lnSpc>
              <a:spcBef>
                <a:spcPts val="0"/>
              </a:spcBef>
              <a:spcAft>
                <a:spcPts val="0"/>
              </a:spcAft>
              <a:buNone/>
            </a:pPr>
            <a:r>
              <a:rPr b="1" lang="en-US" sz="1400">
                <a:solidFill>
                  <a:srgbClr val="231F20"/>
                </a:solidFill>
                <a:latin typeface="Arial"/>
                <a:ea typeface="Arial"/>
                <a:cs typeface="Arial"/>
                <a:sym typeface="Arial"/>
              </a:rPr>
              <a:t>NOTE: </a:t>
            </a:r>
            <a:r>
              <a:rPr lang="en-US" sz="1400">
                <a:solidFill>
                  <a:srgbClr val="231F20"/>
                </a:solidFill>
                <a:latin typeface="Arial"/>
                <a:ea typeface="Arial"/>
                <a:cs typeface="Arial"/>
                <a:sym typeface="Arial"/>
              </a:rPr>
              <a:t>This will display Exception information in the same way that Force Map does.</a:t>
            </a:r>
            <a:endParaRPr sz="1400">
              <a:latin typeface="Arial"/>
              <a:ea typeface="Arial"/>
              <a:cs typeface="Arial"/>
              <a:sym typeface="Arial"/>
            </a:endParaRPr>
          </a:p>
        </p:txBody>
      </p:sp>
      <p:pic>
        <p:nvPicPr>
          <p:cNvPr id="162" name="Google Shape;162;p15"/>
          <p:cNvPicPr preferRelativeResize="0"/>
          <p:nvPr/>
        </p:nvPicPr>
        <p:blipFill>
          <a:blip r:embed="rId3">
            <a:alphaModFix/>
          </a:blip>
          <a:stretch>
            <a:fillRect/>
          </a:stretch>
        </p:blipFill>
        <p:spPr>
          <a:xfrm>
            <a:off x="736538" y="705950"/>
            <a:ext cx="8585326" cy="3785622"/>
          </a:xfrm>
          <a:prstGeom prst="rect">
            <a:avLst/>
          </a:prstGeom>
          <a:noFill/>
          <a:ln>
            <a:noFill/>
          </a:ln>
        </p:spPr>
      </p:pic>
      <p:sp>
        <p:nvSpPr>
          <p:cNvPr id="163" name="Google Shape;163;p15"/>
          <p:cNvSpPr/>
          <p:nvPr/>
        </p:nvSpPr>
        <p:spPr>
          <a:xfrm>
            <a:off x="5384475" y="1564475"/>
            <a:ext cx="1376400" cy="168600"/>
          </a:xfrm>
          <a:prstGeom prst="roundRect">
            <a:avLst>
              <a:gd fmla="val 16667" name="adj"/>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7" name="Shape 167"/>
        <p:cNvGrpSpPr/>
        <p:nvPr/>
      </p:nvGrpSpPr>
      <p:grpSpPr>
        <a:xfrm>
          <a:off x="0" y="0"/>
          <a:ext cx="0" cy="0"/>
          <a:chOff x="0" y="0"/>
          <a:chExt cx="0" cy="0"/>
        </a:xfrm>
      </p:grpSpPr>
      <p:sp>
        <p:nvSpPr>
          <p:cNvPr id="168" name="Google Shape;168;p16"/>
          <p:cNvSpPr txBox="1"/>
          <p:nvPr/>
        </p:nvSpPr>
        <p:spPr>
          <a:xfrm>
            <a:off x="142723" y="132075"/>
            <a:ext cx="3490800" cy="2691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600">
                <a:solidFill>
                  <a:srgbClr val="231F20"/>
                </a:solidFill>
                <a:latin typeface="Arial"/>
                <a:ea typeface="Arial"/>
                <a:cs typeface="Arial"/>
                <a:sym typeface="Arial"/>
              </a:rPr>
              <a:t>Creating Exceptions (Note)</a:t>
            </a:r>
            <a:endParaRPr sz="1600">
              <a:latin typeface="Arial"/>
              <a:ea typeface="Arial"/>
              <a:cs typeface="Arial"/>
              <a:sym typeface="Arial"/>
            </a:endParaRPr>
          </a:p>
        </p:txBody>
      </p:sp>
      <p:sp>
        <p:nvSpPr>
          <p:cNvPr id="169" name="Google Shape;169;p16"/>
          <p:cNvSpPr txBox="1"/>
          <p:nvPr/>
        </p:nvSpPr>
        <p:spPr>
          <a:xfrm>
            <a:off x="152400" y="3677424"/>
            <a:ext cx="8784000" cy="1293600"/>
          </a:xfrm>
          <a:prstGeom prst="rect">
            <a:avLst/>
          </a:prstGeom>
          <a:noFill/>
          <a:ln>
            <a:noFill/>
          </a:ln>
        </p:spPr>
        <p:txBody>
          <a:bodyPr anchorCtr="0" anchor="t" bIns="0" lIns="0" spcFirstLastPara="1" rIns="0" wrap="square" tIns="12700">
            <a:spAutoFit/>
          </a:bodyPr>
          <a:lstStyle/>
          <a:p>
            <a:pPr indent="-229234" lvl="0" marL="469900" marR="0" rtl="0" algn="l">
              <a:lnSpc>
                <a:spcPct val="100000"/>
              </a:lnSpc>
              <a:spcBef>
                <a:spcPts val="0"/>
              </a:spcBef>
              <a:spcAft>
                <a:spcPts val="0"/>
              </a:spcAft>
              <a:buClr>
                <a:srgbClr val="231F20"/>
              </a:buClr>
              <a:buSzPts val="1400"/>
              <a:buFont typeface="Noto Sans Symbols"/>
              <a:buChar char="●"/>
            </a:pPr>
            <a:r>
              <a:rPr lang="en-US" sz="1400">
                <a:solidFill>
                  <a:srgbClr val="231F20"/>
                </a:solidFill>
                <a:latin typeface="Arial"/>
                <a:ea typeface="Arial"/>
                <a:cs typeface="Arial"/>
                <a:sym typeface="Arial"/>
              </a:rPr>
              <a:t>Type your note in the Comment section. Click on </a:t>
            </a:r>
            <a:r>
              <a:rPr lang="en-US">
                <a:solidFill>
                  <a:srgbClr val="231F20"/>
                </a:solidFill>
              </a:rPr>
              <a:t>Note - Show a message on the audit</a:t>
            </a:r>
            <a:r>
              <a:rPr lang="en-US" sz="1400">
                <a:solidFill>
                  <a:srgbClr val="231F20"/>
                </a:solidFill>
                <a:latin typeface="Arial"/>
                <a:ea typeface="Arial"/>
                <a:cs typeface="Arial"/>
                <a:sym typeface="Arial"/>
              </a:rPr>
              <a:t> to create your note.</a:t>
            </a:r>
            <a:endParaRPr sz="1400">
              <a:solidFill>
                <a:srgbClr val="231F20"/>
              </a:solidFill>
              <a:latin typeface="Arial"/>
              <a:ea typeface="Arial"/>
              <a:cs typeface="Arial"/>
              <a:sym typeface="Arial"/>
            </a:endParaRPr>
          </a:p>
          <a:p>
            <a:pPr indent="0" lvl="0" marL="0" marR="0" rtl="0" algn="l">
              <a:lnSpc>
                <a:spcPct val="100000"/>
              </a:lnSpc>
              <a:spcBef>
                <a:spcPts val="0"/>
              </a:spcBef>
              <a:spcAft>
                <a:spcPts val="0"/>
              </a:spcAft>
              <a:buNone/>
            </a:pPr>
            <a:r>
              <a:t/>
            </a:r>
            <a:endParaRPr>
              <a:solidFill>
                <a:srgbClr val="231F20"/>
              </a:solidFill>
            </a:endParaRPr>
          </a:p>
          <a:p>
            <a:pPr indent="0" lvl="0" marL="0" marR="5080" rtl="0" algn="l">
              <a:lnSpc>
                <a:spcPct val="100000"/>
              </a:lnSpc>
              <a:spcBef>
                <a:spcPts val="5"/>
              </a:spcBef>
              <a:spcAft>
                <a:spcPts val="0"/>
              </a:spcAft>
              <a:buNone/>
            </a:pPr>
            <a:r>
              <a:rPr b="1" lang="en-US" sz="1400">
                <a:solidFill>
                  <a:srgbClr val="231F20"/>
                </a:solidFill>
                <a:latin typeface="Arial"/>
                <a:ea typeface="Arial"/>
                <a:cs typeface="Arial"/>
                <a:sym typeface="Arial"/>
              </a:rPr>
              <a:t>NOTE: </a:t>
            </a:r>
            <a:r>
              <a:rPr lang="en-US" sz="1400">
                <a:solidFill>
                  <a:srgbClr val="231F20"/>
                </a:solidFill>
                <a:latin typeface="Arial"/>
                <a:ea typeface="Arial"/>
                <a:cs typeface="Arial"/>
                <a:sym typeface="Arial"/>
              </a:rPr>
              <a:t>Adding a note does not force satisfy or map a course to a requirement. The action adds a note to the</a:t>
            </a:r>
            <a:r>
              <a:rPr lang="en-US">
                <a:solidFill>
                  <a:srgbClr val="231F20"/>
                </a:solidFill>
              </a:rPr>
              <a:t> r</a:t>
            </a:r>
            <a:r>
              <a:rPr lang="en-US" sz="1400">
                <a:solidFill>
                  <a:srgbClr val="231F20"/>
                </a:solidFill>
                <a:latin typeface="Arial"/>
                <a:ea typeface="Arial"/>
                <a:cs typeface="Arial"/>
                <a:sym typeface="Arial"/>
              </a:rPr>
              <a:t>equirement. For example: </a:t>
            </a:r>
            <a:r>
              <a:rPr lang="en-US">
                <a:solidFill>
                  <a:srgbClr val="231F20"/>
                </a:solidFill>
              </a:rPr>
              <a:t>“</a:t>
            </a:r>
            <a:r>
              <a:rPr lang="en-US">
                <a:highlight>
                  <a:srgbClr val="FFFFFF"/>
                </a:highlight>
              </a:rPr>
              <a:t>Student has met this requirement thru TC, post-baccalaureate and undergrad coursework.”  The image below demonstrates how the comment will appear on the student’s audit.</a:t>
            </a:r>
            <a:endParaRPr/>
          </a:p>
        </p:txBody>
      </p:sp>
      <p:pic>
        <p:nvPicPr>
          <p:cNvPr id="170" name="Google Shape;170;p16"/>
          <p:cNvPicPr preferRelativeResize="0"/>
          <p:nvPr/>
        </p:nvPicPr>
        <p:blipFill>
          <a:blip r:embed="rId3">
            <a:alphaModFix/>
          </a:blip>
          <a:stretch>
            <a:fillRect/>
          </a:stretch>
        </p:blipFill>
        <p:spPr>
          <a:xfrm>
            <a:off x="383850" y="5178900"/>
            <a:ext cx="9290689" cy="2083775"/>
          </a:xfrm>
          <a:prstGeom prst="rect">
            <a:avLst/>
          </a:prstGeom>
          <a:noFill/>
          <a:ln>
            <a:noFill/>
          </a:ln>
        </p:spPr>
      </p:pic>
      <p:sp>
        <p:nvSpPr>
          <p:cNvPr id="171" name="Google Shape;171;p16"/>
          <p:cNvSpPr/>
          <p:nvPr/>
        </p:nvSpPr>
        <p:spPr>
          <a:xfrm>
            <a:off x="1224325" y="7003525"/>
            <a:ext cx="1473600" cy="178200"/>
          </a:xfrm>
          <a:prstGeom prst="roundRect">
            <a:avLst>
              <a:gd fmla="val 16667" name="adj"/>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2" name="Google Shape;172;p16"/>
          <p:cNvPicPr preferRelativeResize="0"/>
          <p:nvPr/>
        </p:nvPicPr>
        <p:blipFill>
          <a:blip r:embed="rId4">
            <a:alphaModFix/>
          </a:blip>
          <a:stretch>
            <a:fillRect/>
          </a:stretch>
        </p:blipFill>
        <p:spPr>
          <a:xfrm>
            <a:off x="152400" y="553575"/>
            <a:ext cx="9652217" cy="297144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6" name="Shape 176"/>
        <p:cNvGrpSpPr/>
        <p:nvPr/>
      </p:nvGrpSpPr>
      <p:grpSpPr>
        <a:xfrm>
          <a:off x="0" y="0"/>
          <a:ext cx="0" cy="0"/>
          <a:chOff x="0" y="0"/>
          <a:chExt cx="0" cy="0"/>
        </a:xfrm>
      </p:grpSpPr>
      <p:sp>
        <p:nvSpPr>
          <p:cNvPr id="177" name="Google Shape;177;p17"/>
          <p:cNvSpPr txBox="1"/>
          <p:nvPr/>
        </p:nvSpPr>
        <p:spPr>
          <a:xfrm>
            <a:off x="142723" y="208275"/>
            <a:ext cx="3816900" cy="2691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600">
                <a:solidFill>
                  <a:srgbClr val="231F20"/>
                </a:solidFill>
                <a:latin typeface="Arial"/>
                <a:ea typeface="Arial"/>
                <a:cs typeface="Arial"/>
                <a:sym typeface="Arial"/>
              </a:rPr>
              <a:t>How to Manage Exceptions</a:t>
            </a:r>
            <a:endParaRPr sz="1600">
              <a:latin typeface="Arial"/>
              <a:ea typeface="Arial"/>
              <a:cs typeface="Arial"/>
              <a:sym typeface="Arial"/>
            </a:endParaRPr>
          </a:p>
        </p:txBody>
      </p:sp>
      <p:sp>
        <p:nvSpPr>
          <p:cNvPr id="178" name="Google Shape;178;p17"/>
          <p:cNvSpPr/>
          <p:nvPr/>
        </p:nvSpPr>
        <p:spPr>
          <a:xfrm>
            <a:off x="155549" y="751205"/>
            <a:ext cx="8211197" cy="395669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79" name="Google Shape;179;p17"/>
          <p:cNvSpPr txBox="1"/>
          <p:nvPr/>
        </p:nvSpPr>
        <p:spPr>
          <a:xfrm>
            <a:off x="371328" y="5049403"/>
            <a:ext cx="5280025" cy="683260"/>
          </a:xfrm>
          <a:prstGeom prst="rect">
            <a:avLst/>
          </a:prstGeom>
          <a:noFill/>
          <a:ln>
            <a:noFill/>
          </a:ln>
        </p:spPr>
        <p:txBody>
          <a:bodyPr anchorCtr="0" anchor="t" bIns="0" lIns="0" spcFirstLastPara="1" rIns="0" wrap="square" tIns="12700">
            <a:spAutoFit/>
          </a:bodyPr>
          <a:lstStyle/>
          <a:p>
            <a:pPr indent="-228600" lvl="0" marL="240665" marR="0" rtl="0" algn="l">
              <a:lnSpc>
                <a:spcPct val="100000"/>
              </a:lnSpc>
              <a:spcBef>
                <a:spcPts val="0"/>
              </a:spcBef>
              <a:spcAft>
                <a:spcPts val="0"/>
              </a:spcAft>
              <a:buClr>
                <a:srgbClr val="231F20"/>
              </a:buClr>
              <a:buSzPts val="1400"/>
              <a:buFont typeface="Noto Sans Symbols"/>
              <a:buChar char="●"/>
            </a:pPr>
            <a:r>
              <a:rPr lang="en-US" sz="1400">
                <a:solidFill>
                  <a:srgbClr val="231F20"/>
                </a:solidFill>
                <a:latin typeface="Arial"/>
                <a:ea typeface="Arial"/>
                <a:cs typeface="Arial"/>
                <a:sym typeface="Arial"/>
              </a:rPr>
              <a:t>Click on the Exceptions button to reveal all exceptions for the student</a:t>
            </a:r>
            <a:endParaRPr sz="1400">
              <a:latin typeface="Arial"/>
              <a:ea typeface="Arial"/>
              <a:cs typeface="Arial"/>
              <a:sym typeface="Arial"/>
            </a:endParaRPr>
          </a:p>
          <a:p>
            <a:pPr indent="0" lvl="0" marL="0" marR="0" rtl="0" algn="l">
              <a:lnSpc>
                <a:spcPct val="100000"/>
              </a:lnSpc>
              <a:spcBef>
                <a:spcPts val="30"/>
              </a:spcBef>
              <a:spcAft>
                <a:spcPts val="0"/>
              </a:spcAft>
              <a:buClr>
                <a:srgbClr val="231F20"/>
              </a:buClr>
              <a:buSzPts val="1550"/>
              <a:buFont typeface="Noto Sans Symbols"/>
              <a:buNone/>
            </a:pPr>
            <a:r>
              <a:t/>
            </a:r>
            <a:endParaRPr sz="1550">
              <a:latin typeface="Arial"/>
              <a:ea typeface="Arial"/>
              <a:cs typeface="Arial"/>
              <a:sym typeface="Arial"/>
            </a:endParaRPr>
          </a:p>
          <a:p>
            <a:pPr indent="-228600" lvl="0" marL="240665" marR="0" rtl="0" algn="l">
              <a:lnSpc>
                <a:spcPct val="100000"/>
              </a:lnSpc>
              <a:spcBef>
                <a:spcPts val="0"/>
              </a:spcBef>
              <a:spcAft>
                <a:spcPts val="0"/>
              </a:spcAft>
              <a:buClr>
                <a:srgbClr val="231F20"/>
              </a:buClr>
              <a:buSzPts val="1400"/>
              <a:buFont typeface="Noto Sans Symbols"/>
              <a:buChar char="●"/>
            </a:pPr>
            <a:r>
              <a:rPr lang="en-US" sz="1400">
                <a:solidFill>
                  <a:srgbClr val="231F20"/>
                </a:solidFill>
                <a:latin typeface="Arial"/>
                <a:ea typeface="Arial"/>
                <a:cs typeface="Arial"/>
                <a:sym typeface="Arial"/>
              </a:rPr>
              <a:t>Click on an exception to highlight its options</a:t>
            </a:r>
            <a:endParaRPr sz="140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3" name="Shape 183"/>
        <p:cNvGrpSpPr/>
        <p:nvPr/>
      </p:nvGrpSpPr>
      <p:grpSpPr>
        <a:xfrm>
          <a:off x="0" y="0"/>
          <a:ext cx="0" cy="0"/>
          <a:chOff x="0" y="0"/>
          <a:chExt cx="0" cy="0"/>
        </a:xfrm>
      </p:grpSpPr>
      <p:sp>
        <p:nvSpPr>
          <p:cNvPr id="184" name="Google Shape;184;p18"/>
          <p:cNvSpPr txBox="1"/>
          <p:nvPr/>
        </p:nvSpPr>
        <p:spPr>
          <a:xfrm>
            <a:off x="142724" y="132075"/>
            <a:ext cx="4149000" cy="2691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600">
                <a:solidFill>
                  <a:srgbClr val="231F20"/>
                </a:solidFill>
                <a:latin typeface="Arial"/>
                <a:ea typeface="Arial"/>
                <a:cs typeface="Arial"/>
                <a:sym typeface="Arial"/>
              </a:rPr>
              <a:t>How to Manage Exceptions (cont)</a:t>
            </a:r>
            <a:endParaRPr sz="1600">
              <a:latin typeface="Arial"/>
              <a:ea typeface="Arial"/>
              <a:cs typeface="Arial"/>
              <a:sym typeface="Arial"/>
            </a:endParaRPr>
          </a:p>
        </p:txBody>
      </p:sp>
      <p:sp>
        <p:nvSpPr>
          <p:cNvPr id="185" name="Google Shape;185;p18"/>
          <p:cNvSpPr/>
          <p:nvPr/>
        </p:nvSpPr>
        <p:spPr>
          <a:xfrm>
            <a:off x="155549" y="827421"/>
            <a:ext cx="6974220" cy="287716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86" name="Google Shape;186;p18"/>
          <p:cNvSpPr txBox="1"/>
          <p:nvPr/>
        </p:nvSpPr>
        <p:spPr>
          <a:xfrm>
            <a:off x="371328" y="4109088"/>
            <a:ext cx="6450965" cy="1152525"/>
          </a:xfrm>
          <a:prstGeom prst="rect">
            <a:avLst/>
          </a:prstGeom>
          <a:noFill/>
          <a:ln>
            <a:noFill/>
          </a:ln>
        </p:spPr>
        <p:txBody>
          <a:bodyPr anchorCtr="0" anchor="t" bIns="0" lIns="0" spcFirstLastPara="1" rIns="0" wrap="square" tIns="12700">
            <a:spAutoFit/>
          </a:bodyPr>
          <a:lstStyle/>
          <a:p>
            <a:pPr indent="-228600" lvl="0" marL="241300" marR="0" rtl="0" algn="l">
              <a:lnSpc>
                <a:spcPct val="100000"/>
              </a:lnSpc>
              <a:spcBef>
                <a:spcPts val="0"/>
              </a:spcBef>
              <a:spcAft>
                <a:spcPts val="0"/>
              </a:spcAft>
              <a:buClr>
                <a:srgbClr val="231F20"/>
              </a:buClr>
              <a:buSzPts val="1600"/>
              <a:buFont typeface="Noto Sans Symbols"/>
              <a:buChar char="●"/>
            </a:pPr>
            <a:r>
              <a:rPr lang="en-US" sz="1400">
                <a:solidFill>
                  <a:srgbClr val="231F20"/>
                </a:solidFill>
                <a:latin typeface="Arial"/>
                <a:ea typeface="Arial"/>
                <a:cs typeface="Arial"/>
                <a:sym typeface="Arial"/>
              </a:rPr>
              <a:t>You will be able to edit the comment by typing in the comment section and click save.</a:t>
            </a:r>
            <a:endParaRPr sz="1400">
              <a:latin typeface="Arial"/>
              <a:ea typeface="Arial"/>
              <a:cs typeface="Arial"/>
              <a:sym typeface="Arial"/>
            </a:endParaRPr>
          </a:p>
          <a:p>
            <a:pPr indent="0" lvl="0" marL="0" marR="0" rtl="0" algn="l">
              <a:lnSpc>
                <a:spcPct val="100000"/>
              </a:lnSpc>
              <a:spcBef>
                <a:spcPts val="5"/>
              </a:spcBef>
              <a:spcAft>
                <a:spcPts val="0"/>
              </a:spcAft>
              <a:buSzPts val="1750"/>
              <a:buFont typeface="Arial"/>
              <a:buNone/>
            </a:pPr>
            <a:r>
              <a:t/>
            </a:r>
            <a:endParaRPr sz="1750">
              <a:latin typeface="Arial"/>
              <a:ea typeface="Arial"/>
              <a:cs typeface="Arial"/>
              <a:sym typeface="Arial"/>
            </a:endParaRPr>
          </a:p>
          <a:p>
            <a:pPr indent="-228600" lvl="0" marL="241300" marR="0" rtl="0" algn="l">
              <a:lnSpc>
                <a:spcPct val="100000"/>
              </a:lnSpc>
              <a:spcBef>
                <a:spcPts val="0"/>
              </a:spcBef>
              <a:spcAft>
                <a:spcPts val="0"/>
              </a:spcAft>
              <a:buClr>
                <a:srgbClr val="231F20"/>
              </a:buClr>
              <a:buSzPts val="1600"/>
              <a:buFont typeface="Noto Sans Symbols"/>
              <a:buChar char="●"/>
            </a:pPr>
            <a:r>
              <a:rPr lang="en-US" sz="1400">
                <a:solidFill>
                  <a:srgbClr val="231F20"/>
                </a:solidFill>
                <a:latin typeface="Arial"/>
                <a:ea typeface="Arial"/>
                <a:cs typeface="Arial"/>
                <a:sym typeface="Arial"/>
              </a:rPr>
              <a:t>Your other option will be to delete an exception.</a:t>
            </a:r>
            <a:endParaRPr sz="1400">
              <a:latin typeface="Arial"/>
              <a:ea typeface="Arial"/>
              <a:cs typeface="Arial"/>
              <a:sym typeface="Arial"/>
            </a:endParaRPr>
          </a:p>
          <a:p>
            <a:pPr indent="0" lvl="0" marL="0" marR="0" rtl="0" algn="l">
              <a:lnSpc>
                <a:spcPct val="100000"/>
              </a:lnSpc>
              <a:spcBef>
                <a:spcPts val="30"/>
              </a:spcBef>
              <a:spcAft>
                <a:spcPts val="0"/>
              </a:spcAft>
              <a:buSzPts val="1550"/>
              <a:buFont typeface="Arial"/>
              <a:buNone/>
            </a:pPr>
            <a:r>
              <a:t/>
            </a:r>
            <a:endParaRPr sz="1550">
              <a:latin typeface="Arial"/>
              <a:ea typeface="Arial"/>
              <a:cs typeface="Arial"/>
              <a:sym typeface="Arial"/>
            </a:endParaRPr>
          </a:p>
          <a:p>
            <a:pPr indent="-228600" lvl="0" marL="240665" marR="0" rtl="0" algn="l">
              <a:lnSpc>
                <a:spcPct val="100000"/>
              </a:lnSpc>
              <a:spcBef>
                <a:spcPts val="0"/>
              </a:spcBef>
              <a:spcAft>
                <a:spcPts val="0"/>
              </a:spcAft>
              <a:buClr>
                <a:srgbClr val="231F20"/>
              </a:buClr>
              <a:buSzPts val="1400"/>
              <a:buFont typeface="Noto Sans Symbols"/>
              <a:buChar char="●"/>
            </a:pPr>
            <a:r>
              <a:rPr lang="en-US" sz="1400">
                <a:solidFill>
                  <a:srgbClr val="231F20"/>
                </a:solidFill>
                <a:latin typeface="Arial"/>
                <a:ea typeface="Arial"/>
                <a:cs typeface="Arial"/>
                <a:sym typeface="Arial"/>
              </a:rPr>
              <a:t>If you click Delete it will ask you to confirm:</a:t>
            </a:r>
            <a:endParaRPr sz="1400">
              <a:latin typeface="Arial"/>
              <a:ea typeface="Arial"/>
              <a:cs typeface="Arial"/>
              <a:sym typeface="Arial"/>
            </a:endParaRPr>
          </a:p>
        </p:txBody>
      </p:sp>
      <p:sp>
        <p:nvSpPr>
          <p:cNvPr id="187" name="Google Shape;187;p18"/>
          <p:cNvSpPr/>
          <p:nvPr/>
        </p:nvSpPr>
        <p:spPr>
          <a:xfrm>
            <a:off x="155549" y="5574677"/>
            <a:ext cx="2355850" cy="943526"/>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88" name="Google Shape;188;p18"/>
          <p:cNvSpPr txBox="1"/>
          <p:nvPr/>
        </p:nvSpPr>
        <p:spPr>
          <a:xfrm>
            <a:off x="371328" y="7001981"/>
            <a:ext cx="4149090" cy="239395"/>
          </a:xfrm>
          <a:prstGeom prst="rect">
            <a:avLst/>
          </a:prstGeom>
          <a:noFill/>
          <a:ln>
            <a:noFill/>
          </a:ln>
        </p:spPr>
        <p:txBody>
          <a:bodyPr anchorCtr="0" anchor="t" bIns="0" lIns="0" spcFirstLastPara="1" rIns="0" wrap="square" tIns="12700">
            <a:spAutoFit/>
          </a:bodyPr>
          <a:lstStyle/>
          <a:p>
            <a:pPr indent="-228600" lvl="0" marL="240665" marR="0" rtl="0" algn="l">
              <a:lnSpc>
                <a:spcPct val="100000"/>
              </a:lnSpc>
              <a:spcBef>
                <a:spcPts val="0"/>
              </a:spcBef>
              <a:spcAft>
                <a:spcPts val="0"/>
              </a:spcAft>
              <a:buClr>
                <a:srgbClr val="231F20"/>
              </a:buClr>
              <a:buSzPts val="1400"/>
              <a:buFont typeface="Noto Sans Symbols"/>
              <a:buChar char="●"/>
            </a:pPr>
            <a:r>
              <a:rPr lang="en-US" sz="1400">
                <a:solidFill>
                  <a:srgbClr val="231F20"/>
                </a:solidFill>
                <a:latin typeface="Arial"/>
                <a:ea typeface="Arial"/>
                <a:cs typeface="Arial"/>
                <a:sym typeface="Arial"/>
              </a:rPr>
              <a:t>Click Yes to confirm deletion. This will rerun the audit.</a:t>
            </a:r>
            <a:endParaRPr sz="140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pic>
        <p:nvPicPr>
          <p:cNvPr id="50" name="Google Shape;50;gb0f3528fdb_2_0"/>
          <p:cNvPicPr preferRelativeResize="0"/>
          <p:nvPr/>
        </p:nvPicPr>
        <p:blipFill>
          <a:blip r:embed="rId3">
            <a:alphaModFix/>
          </a:blip>
          <a:stretch>
            <a:fillRect/>
          </a:stretch>
        </p:blipFill>
        <p:spPr>
          <a:xfrm>
            <a:off x="152400" y="152400"/>
            <a:ext cx="9753599" cy="1145252"/>
          </a:xfrm>
          <a:prstGeom prst="rect">
            <a:avLst/>
          </a:prstGeom>
          <a:noFill/>
          <a:ln>
            <a:noFill/>
          </a:ln>
        </p:spPr>
      </p:pic>
      <p:pic>
        <p:nvPicPr>
          <p:cNvPr id="51" name="Google Shape;51;gb0f3528fdb_2_0"/>
          <p:cNvPicPr preferRelativeResize="0"/>
          <p:nvPr/>
        </p:nvPicPr>
        <p:blipFill>
          <a:blip r:embed="rId4">
            <a:alphaModFix/>
          </a:blip>
          <a:stretch>
            <a:fillRect/>
          </a:stretch>
        </p:blipFill>
        <p:spPr>
          <a:xfrm>
            <a:off x="152388" y="1466327"/>
            <a:ext cx="3952875" cy="2762250"/>
          </a:xfrm>
          <a:prstGeom prst="rect">
            <a:avLst/>
          </a:prstGeom>
          <a:noFill/>
          <a:ln>
            <a:noFill/>
          </a:ln>
        </p:spPr>
      </p:pic>
      <p:sp>
        <p:nvSpPr>
          <p:cNvPr id="52" name="Google Shape;52;gb0f3528fdb_2_0"/>
          <p:cNvSpPr/>
          <p:nvPr/>
        </p:nvSpPr>
        <p:spPr>
          <a:xfrm>
            <a:off x="273125" y="3400425"/>
            <a:ext cx="1851900" cy="4401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gb0f3528fdb_2_0"/>
          <p:cNvSpPr txBox="1"/>
          <p:nvPr/>
        </p:nvSpPr>
        <p:spPr>
          <a:xfrm>
            <a:off x="273125" y="4500000"/>
            <a:ext cx="7920300" cy="2239500"/>
          </a:xfrm>
          <a:prstGeom prst="rect">
            <a:avLst/>
          </a:prstGeom>
          <a:noFill/>
          <a:ln>
            <a:noFill/>
          </a:ln>
        </p:spPr>
        <p:txBody>
          <a:bodyPr anchorCtr="0" anchor="t" bIns="0" lIns="0" spcFirstLastPara="1" rIns="0" wrap="square" tIns="12050">
            <a:noAutofit/>
          </a:bodyPr>
          <a:lstStyle/>
          <a:p>
            <a:pPr indent="0" lvl="0" marL="12700" marR="0" rtl="0" algn="l">
              <a:lnSpc>
                <a:spcPct val="100000"/>
              </a:lnSpc>
              <a:spcBef>
                <a:spcPts val="0"/>
              </a:spcBef>
              <a:spcAft>
                <a:spcPts val="0"/>
              </a:spcAft>
              <a:buNone/>
            </a:pPr>
            <a:r>
              <a:rPr b="1" lang="en-US" sz="1600">
                <a:latin typeface="Arial"/>
                <a:ea typeface="Arial"/>
                <a:cs typeface="Arial"/>
                <a:sym typeface="Arial"/>
              </a:rPr>
              <a:t>How to Access Degree Audit</a:t>
            </a:r>
            <a:endParaRPr sz="1600">
              <a:latin typeface="Arial"/>
              <a:ea typeface="Arial"/>
              <a:cs typeface="Arial"/>
              <a:sym typeface="Arial"/>
            </a:endParaRPr>
          </a:p>
          <a:p>
            <a:pPr indent="0" lvl="0" marL="0" marR="0" rtl="0" algn="l">
              <a:lnSpc>
                <a:spcPct val="100000"/>
              </a:lnSpc>
              <a:spcBef>
                <a:spcPts val="0"/>
              </a:spcBef>
              <a:spcAft>
                <a:spcPts val="0"/>
              </a:spcAft>
              <a:buNone/>
            </a:pPr>
            <a:r>
              <a:t/>
            </a:r>
            <a:endParaRPr sz="1600">
              <a:latin typeface="Arial"/>
              <a:ea typeface="Arial"/>
              <a:cs typeface="Arial"/>
              <a:sym typeface="Arial"/>
            </a:endParaRPr>
          </a:p>
          <a:p>
            <a:pPr indent="-228600" lvl="0" marL="469900" marR="0" rtl="0" algn="l">
              <a:lnSpc>
                <a:spcPct val="100000"/>
              </a:lnSpc>
              <a:spcBef>
                <a:spcPts val="1420"/>
              </a:spcBef>
              <a:spcAft>
                <a:spcPts val="0"/>
              </a:spcAft>
              <a:buSzPts val="1400"/>
              <a:buFont typeface="Arial"/>
              <a:buAutoNum type="arabicPeriod"/>
            </a:pPr>
            <a:r>
              <a:rPr lang="en-US" sz="1400">
                <a:latin typeface="Arial"/>
                <a:ea typeface="Arial"/>
                <a:cs typeface="Arial"/>
                <a:sym typeface="Arial"/>
              </a:rPr>
              <a:t>Sign into MyTC</a:t>
            </a:r>
            <a:endParaRPr sz="1400">
              <a:latin typeface="Arial"/>
              <a:ea typeface="Arial"/>
              <a:cs typeface="Arial"/>
              <a:sym typeface="Arial"/>
            </a:endParaRPr>
          </a:p>
          <a:p>
            <a:pPr indent="0" lvl="0" marL="0" marR="0" rtl="0" algn="l">
              <a:lnSpc>
                <a:spcPct val="100000"/>
              </a:lnSpc>
              <a:spcBef>
                <a:spcPts val="0"/>
              </a:spcBef>
              <a:spcAft>
                <a:spcPts val="0"/>
              </a:spcAft>
              <a:buSzPts val="1400"/>
              <a:buFont typeface="Arial"/>
              <a:buNone/>
            </a:pPr>
            <a:r>
              <a:t/>
            </a:r>
            <a:endParaRPr sz="1400">
              <a:latin typeface="Arial"/>
              <a:ea typeface="Arial"/>
              <a:cs typeface="Arial"/>
              <a:sym typeface="Arial"/>
            </a:endParaRPr>
          </a:p>
          <a:p>
            <a:pPr indent="0" lvl="0" marL="0" marR="0" rtl="0" algn="l">
              <a:lnSpc>
                <a:spcPct val="100000"/>
              </a:lnSpc>
              <a:spcBef>
                <a:spcPts val="35"/>
              </a:spcBef>
              <a:spcAft>
                <a:spcPts val="0"/>
              </a:spcAft>
              <a:buSzPts val="1700"/>
              <a:buFont typeface="Arial"/>
              <a:buNone/>
            </a:pPr>
            <a:r>
              <a:t/>
            </a:r>
            <a:endParaRPr sz="1700">
              <a:latin typeface="Arial"/>
              <a:ea typeface="Arial"/>
              <a:cs typeface="Arial"/>
              <a:sym typeface="Arial"/>
            </a:endParaRPr>
          </a:p>
          <a:p>
            <a:pPr indent="-228600" lvl="0" marL="469900" marR="0" rtl="0" algn="l">
              <a:lnSpc>
                <a:spcPct val="100000"/>
              </a:lnSpc>
              <a:spcBef>
                <a:spcPts val="0"/>
              </a:spcBef>
              <a:spcAft>
                <a:spcPts val="0"/>
              </a:spcAft>
              <a:buSzPts val="1400"/>
              <a:buFont typeface="Arial"/>
              <a:buAutoNum type="arabicPeriod"/>
            </a:pPr>
            <a:r>
              <a:rPr lang="en-US" sz="1400">
                <a:latin typeface="Arial"/>
                <a:ea typeface="Arial"/>
                <a:cs typeface="Arial"/>
                <a:sym typeface="Arial"/>
              </a:rPr>
              <a:t>Locate the Degree Audit link </a:t>
            </a:r>
            <a:r>
              <a:rPr lang="en-US"/>
              <a:t>o</a:t>
            </a:r>
            <a:r>
              <a:rPr lang="en-US" sz="1400">
                <a:latin typeface="Arial"/>
                <a:ea typeface="Arial"/>
                <a:cs typeface="Arial"/>
                <a:sym typeface="Arial"/>
              </a:rPr>
              <a:t>n the t</a:t>
            </a:r>
            <a:r>
              <a:rPr lang="en-US"/>
              <a:t>op lef</a:t>
            </a:r>
            <a:r>
              <a:rPr lang="en-US"/>
              <a:t>t hand side</a:t>
            </a:r>
            <a:r>
              <a:rPr lang="en-US" sz="1400">
                <a:latin typeface="Arial"/>
                <a:ea typeface="Arial"/>
                <a:cs typeface="Arial"/>
                <a:sym typeface="Arial"/>
              </a:rPr>
              <a:t> of the </a:t>
            </a:r>
            <a:r>
              <a:rPr lang="en-US"/>
              <a:t>Employee</a:t>
            </a:r>
            <a:r>
              <a:rPr lang="en-US"/>
              <a:t> Resources page</a:t>
            </a:r>
            <a:endParaRPr sz="1400">
              <a:latin typeface="Arial"/>
              <a:ea typeface="Arial"/>
              <a:cs typeface="Arial"/>
              <a:sym typeface="Arial"/>
            </a:endParaRPr>
          </a:p>
          <a:p>
            <a:pPr indent="0" lvl="0" marL="0" marR="0" rtl="0" algn="l">
              <a:lnSpc>
                <a:spcPct val="100000"/>
              </a:lnSpc>
              <a:spcBef>
                <a:spcPts val="0"/>
              </a:spcBef>
              <a:spcAft>
                <a:spcPts val="0"/>
              </a:spcAft>
              <a:buSzPts val="1400"/>
              <a:buFont typeface="Arial"/>
              <a:buNone/>
            </a:pPr>
            <a:r>
              <a:t/>
            </a:r>
            <a:endParaRPr sz="1400">
              <a:latin typeface="Arial"/>
              <a:ea typeface="Arial"/>
              <a:cs typeface="Arial"/>
              <a:sym typeface="Arial"/>
            </a:endParaRPr>
          </a:p>
          <a:p>
            <a:pPr indent="0" lvl="0" marL="0" marR="0" rtl="0" algn="l">
              <a:lnSpc>
                <a:spcPct val="100000"/>
              </a:lnSpc>
              <a:spcBef>
                <a:spcPts val="50"/>
              </a:spcBef>
              <a:spcAft>
                <a:spcPts val="0"/>
              </a:spcAft>
              <a:buSzPts val="1700"/>
              <a:buFont typeface="Arial"/>
              <a:buNone/>
            </a:pPr>
            <a:r>
              <a:t/>
            </a:r>
            <a:endParaRPr sz="1700">
              <a:latin typeface="Arial"/>
              <a:ea typeface="Arial"/>
              <a:cs typeface="Arial"/>
              <a:sym typeface="Arial"/>
            </a:endParaRPr>
          </a:p>
          <a:p>
            <a:pPr indent="-228600" lvl="0" marL="469900" marR="0" rtl="0" algn="l">
              <a:lnSpc>
                <a:spcPct val="100000"/>
              </a:lnSpc>
              <a:spcBef>
                <a:spcPts val="0"/>
              </a:spcBef>
              <a:spcAft>
                <a:spcPts val="0"/>
              </a:spcAft>
              <a:buSzPts val="1400"/>
              <a:buFont typeface="Arial"/>
              <a:buAutoNum type="arabicPeriod"/>
            </a:pPr>
            <a:r>
              <a:rPr lang="en-US" sz="1400">
                <a:latin typeface="Arial"/>
                <a:ea typeface="Arial"/>
                <a:cs typeface="Arial"/>
                <a:sym typeface="Arial"/>
              </a:rPr>
              <a:t>Click on the link. NOTE: The link will automatically direct you to the Degree Audit system</a:t>
            </a:r>
            <a:endParaRPr sz="140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2" name="Shape 192"/>
        <p:cNvGrpSpPr/>
        <p:nvPr/>
      </p:nvGrpSpPr>
      <p:grpSpPr>
        <a:xfrm>
          <a:off x="0" y="0"/>
          <a:ext cx="0" cy="0"/>
          <a:chOff x="0" y="0"/>
          <a:chExt cx="0" cy="0"/>
        </a:xfrm>
      </p:grpSpPr>
      <p:sp>
        <p:nvSpPr>
          <p:cNvPr id="193" name="Google Shape;193;p19"/>
          <p:cNvSpPr txBox="1"/>
          <p:nvPr/>
        </p:nvSpPr>
        <p:spPr>
          <a:xfrm>
            <a:off x="142724" y="132075"/>
            <a:ext cx="1646700" cy="2691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600">
                <a:solidFill>
                  <a:srgbClr val="231F20"/>
                </a:solidFill>
                <a:latin typeface="Arial"/>
                <a:ea typeface="Arial"/>
                <a:cs typeface="Arial"/>
                <a:sym typeface="Arial"/>
              </a:rPr>
              <a:t>Save/Rename</a:t>
            </a:r>
            <a:endParaRPr sz="1600">
              <a:latin typeface="Arial"/>
              <a:ea typeface="Arial"/>
              <a:cs typeface="Arial"/>
              <a:sym typeface="Arial"/>
            </a:endParaRPr>
          </a:p>
        </p:txBody>
      </p:sp>
      <p:sp>
        <p:nvSpPr>
          <p:cNvPr id="194" name="Google Shape;194;p19"/>
          <p:cNvSpPr/>
          <p:nvPr/>
        </p:nvSpPr>
        <p:spPr>
          <a:xfrm>
            <a:off x="155549" y="751205"/>
            <a:ext cx="8078482" cy="152756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5" name="Google Shape;195;p19"/>
          <p:cNvSpPr txBox="1"/>
          <p:nvPr/>
        </p:nvSpPr>
        <p:spPr>
          <a:xfrm>
            <a:off x="371328" y="2725044"/>
            <a:ext cx="3846829" cy="239395"/>
          </a:xfrm>
          <a:prstGeom prst="rect">
            <a:avLst/>
          </a:prstGeom>
          <a:noFill/>
          <a:ln>
            <a:noFill/>
          </a:ln>
        </p:spPr>
        <p:txBody>
          <a:bodyPr anchorCtr="0" anchor="t" bIns="0" lIns="0" spcFirstLastPara="1" rIns="0" wrap="square" tIns="12700">
            <a:spAutoFit/>
          </a:bodyPr>
          <a:lstStyle/>
          <a:p>
            <a:pPr indent="-228600" lvl="0" marL="240665" marR="0" rtl="0" algn="l">
              <a:lnSpc>
                <a:spcPct val="100000"/>
              </a:lnSpc>
              <a:spcBef>
                <a:spcPts val="0"/>
              </a:spcBef>
              <a:spcAft>
                <a:spcPts val="0"/>
              </a:spcAft>
              <a:buClr>
                <a:srgbClr val="231F20"/>
              </a:buClr>
              <a:buSzPts val="1400"/>
              <a:buFont typeface="Noto Sans Symbols"/>
              <a:buChar char="●"/>
            </a:pPr>
            <a:r>
              <a:rPr lang="en-US" sz="1400">
                <a:solidFill>
                  <a:srgbClr val="231F20"/>
                </a:solidFill>
                <a:latin typeface="Arial"/>
                <a:ea typeface="Arial"/>
                <a:cs typeface="Arial"/>
                <a:sym typeface="Arial"/>
              </a:rPr>
              <a:t>Click Save to open up the save/rename dialog box</a:t>
            </a:r>
            <a:endParaRPr sz="1400">
              <a:latin typeface="Arial"/>
              <a:ea typeface="Arial"/>
              <a:cs typeface="Arial"/>
              <a:sym typeface="Arial"/>
            </a:endParaRPr>
          </a:p>
        </p:txBody>
      </p:sp>
      <p:sp>
        <p:nvSpPr>
          <p:cNvPr id="196" name="Google Shape;196;p19"/>
          <p:cNvSpPr/>
          <p:nvPr/>
        </p:nvSpPr>
        <p:spPr>
          <a:xfrm>
            <a:off x="155549" y="3279775"/>
            <a:ext cx="6019812" cy="256476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0" name="Shape 200"/>
        <p:cNvGrpSpPr/>
        <p:nvPr/>
      </p:nvGrpSpPr>
      <p:grpSpPr>
        <a:xfrm>
          <a:off x="0" y="0"/>
          <a:ext cx="0" cy="0"/>
          <a:chOff x="0" y="0"/>
          <a:chExt cx="0" cy="0"/>
        </a:xfrm>
      </p:grpSpPr>
      <p:sp>
        <p:nvSpPr>
          <p:cNvPr id="201" name="Google Shape;201;p20"/>
          <p:cNvSpPr txBox="1"/>
          <p:nvPr/>
        </p:nvSpPr>
        <p:spPr>
          <a:xfrm>
            <a:off x="142724" y="132075"/>
            <a:ext cx="1657800" cy="2691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600">
                <a:solidFill>
                  <a:srgbClr val="231F20"/>
                </a:solidFill>
                <a:latin typeface="Arial"/>
                <a:ea typeface="Arial"/>
                <a:cs typeface="Arial"/>
                <a:sym typeface="Arial"/>
              </a:rPr>
              <a:t>Save/Rename</a:t>
            </a:r>
            <a:endParaRPr sz="1600">
              <a:latin typeface="Arial"/>
              <a:ea typeface="Arial"/>
              <a:cs typeface="Arial"/>
              <a:sym typeface="Arial"/>
            </a:endParaRPr>
          </a:p>
        </p:txBody>
      </p:sp>
      <p:sp>
        <p:nvSpPr>
          <p:cNvPr id="202" name="Google Shape;202;p20"/>
          <p:cNvSpPr/>
          <p:nvPr/>
        </p:nvSpPr>
        <p:spPr>
          <a:xfrm>
            <a:off x="155549" y="753109"/>
            <a:ext cx="6086487" cy="2781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03" name="Google Shape;203;p20"/>
          <p:cNvSpPr txBox="1"/>
          <p:nvPr/>
        </p:nvSpPr>
        <p:spPr>
          <a:xfrm>
            <a:off x="371337" y="3843658"/>
            <a:ext cx="7894955" cy="239395"/>
          </a:xfrm>
          <a:prstGeom prst="rect">
            <a:avLst/>
          </a:prstGeom>
          <a:noFill/>
          <a:ln>
            <a:noFill/>
          </a:ln>
        </p:spPr>
        <p:txBody>
          <a:bodyPr anchorCtr="0" anchor="t" bIns="0" lIns="0" spcFirstLastPara="1" rIns="0" wrap="square" tIns="12700">
            <a:spAutoFit/>
          </a:bodyPr>
          <a:lstStyle/>
          <a:p>
            <a:pPr indent="-228600" lvl="0" marL="240665" marR="0" rtl="0" algn="l">
              <a:lnSpc>
                <a:spcPct val="100000"/>
              </a:lnSpc>
              <a:spcBef>
                <a:spcPts val="0"/>
              </a:spcBef>
              <a:spcAft>
                <a:spcPts val="0"/>
              </a:spcAft>
              <a:buClr>
                <a:srgbClr val="231F20"/>
              </a:buClr>
              <a:buSzPts val="1400"/>
              <a:buFont typeface="Noto Sans Symbols"/>
              <a:buChar char="●"/>
            </a:pPr>
            <a:r>
              <a:rPr lang="en-US" sz="1400">
                <a:solidFill>
                  <a:srgbClr val="231F20"/>
                </a:solidFill>
                <a:latin typeface="Arial"/>
                <a:ea typeface="Arial"/>
                <a:cs typeface="Arial"/>
                <a:sym typeface="Arial"/>
              </a:rPr>
              <a:t>Type the name if you’d like to name the audit (i.e. May 2018 Graduation) and click save to save your audit</a:t>
            </a:r>
            <a:endParaRPr sz="1400">
              <a:latin typeface="Arial"/>
              <a:ea typeface="Arial"/>
              <a:cs typeface="Arial"/>
              <a:sym typeface="Arial"/>
            </a:endParaRPr>
          </a:p>
        </p:txBody>
      </p:sp>
      <p:sp>
        <p:nvSpPr>
          <p:cNvPr id="204" name="Google Shape;204;p20"/>
          <p:cNvSpPr/>
          <p:nvPr/>
        </p:nvSpPr>
        <p:spPr>
          <a:xfrm>
            <a:off x="155549" y="4474419"/>
            <a:ext cx="8058797" cy="1222346"/>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05" name="Google Shape;205;p20"/>
          <p:cNvSpPr txBox="1"/>
          <p:nvPr/>
        </p:nvSpPr>
        <p:spPr>
          <a:xfrm>
            <a:off x="142744" y="6186694"/>
            <a:ext cx="9587230" cy="1209040"/>
          </a:xfrm>
          <a:prstGeom prst="rect">
            <a:avLst/>
          </a:prstGeom>
          <a:noFill/>
          <a:ln>
            <a:noFill/>
          </a:ln>
        </p:spPr>
        <p:txBody>
          <a:bodyPr anchorCtr="0" anchor="t" bIns="0" lIns="0" spcFirstLastPara="1" rIns="0" wrap="square" tIns="12700">
            <a:spAutoFit/>
          </a:bodyPr>
          <a:lstStyle/>
          <a:p>
            <a:pPr indent="-229235" lvl="0" marL="469265" marR="0" rtl="0" algn="l">
              <a:lnSpc>
                <a:spcPct val="100000"/>
              </a:lnSpc>
              <a:spcBef>
                <a:spcPts val="0"/>
              </a:spcBef>
              <a:spcAft>
                <a:spcPts val="0"/>
              </a:spcAft>
              <a:buClr>
                <a:srgbClr val="231F20"/>
              </a:buClr>
              <a:buSzPts val="1400"/>
              <a:buFont typeface="Noto Sans Symbols"/>
              <a:buChar char="●"/>
            </a:pPr>
            <a:r>
              <a:rPr lang="en-US" sz="1400">
                <a:solidFill>
                  <a:srgbClr val="231F20"/>
                </a:solidFill>
                <a:latin typeface="Arial"/>
                <a:ea typeface="Arial"/>
                <a:cs typeface="Arial"/>
                <a:sym typeface="Arial"/>
              </a:rPr>
              <a:t>Rename the audit (optional) and save the audit. Saved audits will be stored and appear in the Audit Hist</a:t>
            </a:r>
            <a:r>
              <a:rPr lang="en-US">
                <a:solidFill>
                  <a:srgbClr val="231F20"/>
                </a:solidFill>
              </a:rPr>
              <a:t>ory sect</a:t>
            </a:r>
            <a:r>
              <a:rPr lang="en-US">
                <a:solidFill>
                  <a:srgbClr val="231F20"/>
                </a:solidFill>
              </a:rPr>
              <a:t>ion </a:t>
            </a:r>
            <a:r>
              <a:rPr lang="en-US" sz="1400">
                <a:solidFill>
                  <a:srgbClr val="231F20"/>
                </a:solidFill>
                <a:latin typeface="Arial"/>
                <a:ea typeface="Arial"/>
                <a:cs typeface="Arial"/>
                <a:sym typeface="Arial"/>
              </a:rPr>
              <a:t>on the previous page (Home tab).</a:t>
            </a:r>
            <a:endParaRPr sz="1400">
              <a:latin typeface="Arial"/>
              <a:ea typeface="Arial"/>
              <a:cs typeface="Arial"/>
              <a:sym typeface="Arial"/>
            </a:endParaRPr>
          </a:p>
          <a:p>
            <a:pPr indent="-635" lvl="0" marL="12700" marR="5080" rtl="0" algn="l">
              <a:lnSpc>
                <a:spcPct val="100000"/>
              </a:lnSpc>
              <a:spcBef>
                <a:spcPts val="815"/>
              </a:spcBef>
              <a:spcAft>
                <a:spcPts val="0"/>
              </a:spcAft>
              <a:buNone/>
            </a:pPr>
            <a:r>
              <a:rPr b="1" lang="en-US" sz="1400">
                <a:solidFill>
                  <a:srgbClr val="231F20"/>
                </a:solidFill>
                <a:latin typeface="Arial"/>
                <a:ea typeface="Arial"/>
                <a:cs typeface="Arial"/>
                <a:sym typeface="Arial"/>
              </a:rPr>
              <a:t>NOTE: </a:t>
            </a:r>
            <a:r>
              <a:rPr lang="en-US" sz="1400">
                <a:solidFill>
                  <a:srgbClr val="231F20"/>
                </a:solidFill>
                <a:latin typeface="Arial"/>
                <a:ea typeface="Arial"/>
                <a:cs typeface="Arial"/>
                <a:sym typeface="Arial"/>
              </a:rPr>
              <a:t>Saving an audit will save the data/information for the present audit only. Always create a new audit in order to view the most  current degree audit.</a:t>
            </a:r>
            <a:endParaRPr sz="1400">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9" name="Shape 209"/>
        <p:cNvGrpSpPr/>
        <p:nvPr/>
      </p:nvGrpSpPr>
      <p:grpSpPr>
        <a:xfrm>
          <a:off x="0" y="0"/>
          <a:ext cx="0" cy="0"/>
          <a:chOff x="0" y="0"/>
          <a:chExt cx="0" cy="0"/>
        </a:xfrm>
      </p:grpSpPr>
      <p:sp>
        <p:nvSpPr>
          <p:cNvPr id="210" name="Google Shape;210;p21"/>
          <p:cNvSpPr txBox="1"/>
          <p:nvPr/>
        </p:nvSpPr>
        <p:spPr>
          <a:xfrm>
            <a:off x="142727" y="132075"/>
            <a:ext cx="2474100" cy="2691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600">
                <a:solidFill>
                  <a:srgbClr val="231F20"/>
                </a:solidFill>
                <a:latin typeface="Arial"/>
                <a:ea typeface="Arial"/>
                <a:cs typeface="Arial"/>
                <a:sym typeface="Arial"/>
              </a:rPr>
              <a:t>PDF View and Audit Flag</a:t>
            </a:r>
            <a:endParaRPr sz="1600">
              <a:latin typeface="Arial"/>
              <a:ea typeface="Arial"/>
              <a:cs typeface="Arial"/>
              <a:sym typeface="Arial"/>
            </a:endParaRPr>
          </a:p>
        </p:txBody>
      </p:sp>
      <p:sp>
        <p:nvSpPr>
          <p:cNvPr id="211" name="Google Shape;211;p21"/>
          <p:cNvSpPr txBox="1"/>
          <p:nvPr/>
        </p:nvSpPr>
        <p:spPr>
          <a:xfrm>
            <a:off x="372425" y="4294400"/>
            <a:ext cx="8588700" cy="1554600"/>
          </a:xfrm>
          <a:prstGeom prst="rect">
            <a:avLst/>
          </a:prstGeom>
          <a:noFill/>
          <a:ln>
            <a:noFill/>
          </a:ln>
        </p:spPr>
        <p:txBody>
          <a:bodyPr anchorCtr="0" anchor="t" bIns="0" lIns="0" spcFirstLastPara="1" rIns="0" wrap="square" tIns="12700">
            <a:spAutoFit/>
          </a:bodyPr>
          <a:lstStyle/>
          <a:p>
            <a:pPr indent="0" lvl="0" marL="457200" marR="0" rtl="0" algn="l">
              <a:lnSpc>
                <a:spcPct val="100000"/>
              </a:lnSpc>
              <a:spcBef>
                <a:spcPts val="0"/>
              </a:spcBef>
              <a:spcAft>
                <a:spcPts val="0"/>
              </a:spcAft>
              <a:buNone/>
            </a:pPr>
            <a:r>
              <a:t/>
            </a:r>
            <a:endParaRPr>
              <a:solidFill>
                <a:srgbClr val="231F20"/>
              </a:solidFill>
            </a:endParaRPr>
          </a:p>
          <a:p>
            <a:pPr indent="-228600" lvl="0" marL="240665" marR="0" rtl="0" algn="l">
              <a:lnSpc>
                <a:spcPct val="100000"/>
              </a:lnSpc>
              <a:spcBef>
                <a:spcPts val="0"/>
              </a:spcBef>
              <a:spcAft>
                <a:spcPts val="0"/>
              </a:spcAft>
              <a:buClr>
                <a:srgbClr val="231F20"/>
              </a:buClr>
              <a:buSzPts val="1600"/>
              <a:buFont typeface="Noto Sans Symbols"/>
              <a:buChar char="●"/>
            </a:pPr>
            <a:r>
              <a:rPr lang="en-US" sz="1400">
                <a:solidFill>
                  <a:srgbClr val="231F20"/>
                </a:solidFill>
                <a:latin typeface="Arial"/>
                <a:ea typeface="Arial"/>
                <a:cs typeface="Arial"/>
                <a:sym typeface="Arial"/>
              </a:rPr>
              <a:t>Clicking on the PDF option will </a:t>
            </a:r>
            <a:r>
              <a:rPr lang="en-US">
                <a:solidFill>
                  <a:srgbClr val="231F20"/>
                </a:solidFill>
              </a:rPr>
              <a:t>immediately create a pdf file of the audit and download it directly to your computer.</a:t>
            </a:r>
            <a:endParaRPr>
              <a:solidFill>
                <a:srgbClr val="231F20"/>
              </a:solidFill>
            </a:endParaRPr>
          </a:p>
          <a:p>
            <a:pPr indent="0" lvl="0" marL="0" marR="0" rtl="0" algn="l">
              <a:lnSpc>
                <a:spcPct val="100000"/>
              </a:lnSpc>
              <a:spcBef>
                <a:spcPts val="0"/>
              </a:spcBef>
              <a:spcAft>
                <a:spcPts val="0"/>
              </a:spcAft>
              <a:buNone/>
            </a:pPr>
            <a:r>
              <a:t/>
            </a:r>
            <a:endParaRPr>
              <a:solidFill>
                <a:srgbClr val="231F20"/>
              </a:solidFill>
            </a:endParaRPr>
          </a:p>
          <a:p>
            <a:pPr indent="-215901" lvl="0" marL="240665" marR="0" rtl="0" algn="l">
              <a:lnSpc>
                <a:spcPct val="100000"/>
              </a:lnSpc>
              <a:spcBef>
                <a:spcPts val="0"/>
              </a:spcBef>
              <a:spcAft>
                <a:spcPts val="0"/>
              </a:spcAft>
              <a:buClr>
                <a:srgbClr val="231F20"/>
              </a:buClr>
              <a:buSzPts val="1400"/>
              <a:buChar char="●"/>
            </a:pPr>
            <a:r>
              <a:rPr lang="en-US">
                <a:solidFill>
                  <a:srgbClr val="231F20"/>
                </a:solidFill>
              </a:rPr>
              <a:t>The Audit Flag button is NOT used for Master’s students. This will only be used by advisors of Doctoral Students for their Program Plan of Study.</a:t>
            </a:r>
            <a:endParaRPr>
              <a:solidFill>
                <a:srgbClr val="231F20"/>
              </a:solidFill>
            </a:endParaRPr>
          </a:p>
        </p:txBody>
      </p:sp>
      <p:pic>
        <p:nvPicPr>
          <p:cNvPr id="212" name="Google Shape;212;p21"/>
          <p:cNvPicPr preferRelativeResize="0"/>
          <p:nvPr/>
        </p:nvPicPr>
        <p:blipFill>
          <a:blip r:embed="rId3">
            <a:alphaModFix/>
          </a:blip>
          <a:stretch>
            <a:fillRect/>
          </a:stretch>
        </p:blipFill>
        <p:spPr>
          <a:xfrm>
            <a:off x="152400" y="685538"/>
            <a:ext cx="9753599" cy="3188757"/>
          </a:xfrm>
          <a:prstGeom prst="rect">
            <a:avLst/>
          </a:prstGeom>
          <a:noFill/>
          <a:ln>
            <a:noFill/>
          </a:ln>
        </p:spPr>
      </p:pic>
      <p:sp>
        <p:nvSpPr>
          <p:cNvPr id="213" name="Google Shape;213;p21"/>
          <p:cNvSpPr/>
          <p:nvPr/>
        </p:nvSpPr>
        <p:spPr>
          <a:xfrm>
            <a:off x="2517150" y="2153075"/>
            <a:ext cx="1251600" cy="5214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1"/>
          <p:cNvSpPr/>
          <p:nvPr/>
        </p:nvSpPr>
        <p:spPr>
          <a:xfrm>
            <a:off x="1520925" y="1609325"/>
            <a:ext cx="1572000" cy="2691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1"/>
          <p:cNvSpPr/>
          <p:nvPr/>
        </p:nvSpPr>
        <p:spPr>
          <a:xfrm>
            <a:off x="2874575" y="2851500"/>
            <a:ext cx="1378200" cy="1305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9" name="Shape 219"/>
        <p:cNvGrpSpPr/>
        <p:nvPr/>
      </p:nvGrpSpPr>
      <p:grpSpPr>
        <a:xfrm>
          <a:off x="0" y="0"/>
          <a:ext cx="0" cy="0"/>
          <a:chOff x="0" y="0"/>
          <a:chExt cx="0" cy="0"/>
        </a:xfrm>
      </p:grpSpPr>
      <p:sp>
        <p:nvSpPr>
          <p:cNvPr id="220" name="Google Shape;220;p22"/>
          <p:cNvSpPr txBox="1"/>
          <p:nvPr/>
        </p:nvSpPr>
        <p:spPr>
          <a:xfrm>
            <a:off x="142723" y="132075"/>
            <a:ext cx="1914900" cy="2691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600">
                <a:solidFill>
                  <a:srgbClr val="231F20"/>
                </a:solidFill>
                <a:latin typeface="Arial"/>
                <a:ea typeface="Arial"/>
                <a:cs typeface="Arial"/>
                <a:sym typeface="Arial"/>
              </a:rPr>
              <a:t>Communicator</a:t>
            </a:r>
            <a:endParaRPr sz="1600">
              <a:latin typeface="Arial"/>
              <a:ea typeface="Arial"/>
              <a:cs typeface="Arial"/>
              <a:sym typeface="Arial"/>
            </a:endParaRPr>
          </a:p>
        </p:txBody>
      </p:sp>
      <p:sp>
        <p:nvSpPr>
          <p:cNvPr id="221" name="Google Shape;221;p22"/>
          <p:cNvSpPr/>
          <p:nvPr/>
        </p:nvSpPr>
        <p:spPr>
          <a:xfrm>
            <a:off x="155549" y="751205"/>
            <a:ext cx="9751720" cy="305526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22" name="Google Shape;222;p22"/>
          <p:cNvSpPr txBox="1"/>
          <p:nvPr/>
        </p:nvSpPr>
        <p:spPr>
          <a:xfrm>
            <a:off x="142738" y="4249301"/>
            <a:ext cx="9531985" cy="1207135"/>
          </a:xfrm>
          <a:prstGeom prst="rect">
            <a:avLst/>
          </a:prstGeom>
          <a:noFill/>
          <a:ln>
            <a:noFill/>
          </a:ln>
        </p:spPr>
        <p:txBody>
          <a:bodyPr anchorCtr="0" anchor="t" bIns="0" lIns="0" spcFirstLastPara="1" rIns="0" wrap="square" tIns="12700">
            <a:spAutoFit/>
          </a:bodyPr>
          <a:lstStyle/>
          <a:p>
            <a:pPr indent="-229235" lvl="0" marL="469265" marR="0" rtl="0" algn="l">
              <a:lnSpc>
                <a:spcPct val="100000"/>
              </a:lnSpc>
              <a:spcBef>
                <a:spcPts val="0"/>
              </a:spcBef>
              <a:spcAft>
                <a:spcPts val="0"/>
              </a:spcAft>
              <a:buClr>
                <a:srgbClr val="231F20"/>
              </a:buClr>
              <a:buSzPts val="1400"/>
              <a:buFont typeface="Noto Sans Symbols"/>
              <a:buChar char="●"/>
            </a:pPr>
            <a:r>
              <a:rPr lang="en-US" sz="1400">
                <a:solidFill>
                  <a:srgbClr val="231F20"/>
                </a:solidFill>
                <a:latin typeface="Arial"/>
                <a:ea typeface="Arial"/>
                <a:cs typeface="Arial"/>
                <a:sym typeface="Arial"/>
              </a:rPr>
              <a:t>Communicator is the tool in which an advisor is able to store academic notes relating to the student’s academic progress. It is</a:t>
            </a:r>
            <a:r>
              <a:rPr lang="en-US" sz="1500"/>
              <a:t> </a:t>
            </a:r>
            <a:r>
              <a:rPr lang="en-US" sz="1400">
                <a:solidFill>
                  <a:srgbClr val="231F20"/>
                </a:solidFill>
                <a:latin typeface="Arial"/>
                <a:ea typeface="Arial"/>
                <a:cs typeface="Arial"/>
                <a:sym typeface="Arial"/>
              </a:rPr>
              <a:t>used as an </a:t>
            </a:r>
            <a:r>
              <a:rPr b="1" lang="en-US" sz="1400">
                <a:solidFill>
                  <a:srgbClr val="231F20"/>
                </a:solidFill>
                <a:latin typeface="Arial"/>
                <a:ea typeface="Arial"/>
                <a:cs typeface="Arial"/>
                <a:sym typeface="Arial"/>
              </a:rPr>
              <a:t>advisory tool</a:t>
            </a:r>
            <a:r>
              <a:rPr lang="en-US" sz="1400">
                <a:solidFill>
                  <a:srgbClr val="231F20"/>
                </a:solidFill>
                <a:latin typeface="Arial"/>
                <a:ea typeface="Arial"/>
                <a:cs typeface="Arial"/>
                <a:sym typeface="Arial"/>
              </a:rPr>
              <a:t>, much like the note action when making an exception.</a:t>
            </a:r>
            <a:endParaRPr sz="1400">
              <a:latin typeface="Arial"/>
              <a:ea typeface="Arial"/>
              <a:cs typeface="Arial"/>
              <a:sym typeface="Arial"/>
            </a:endParaRPr>
          </a:p>
          <a:p>
            <a:pPr indent="0" lvl="0" marL="0" marR="0" rtl="0" algn="l">
              <a:lnSpc>
                <a:spcPct val="100000"/>
              </a:lnSpc>
              <a:spcBef>
                <a:spcPts val="0"/>
              </a:spcBef>
              <a:spcAft>
                <a:spcPts val="0"/>
              </a:spcAft>
              <a:buNone/>
            </a:pPr>
            <a:r>
              <a:t/>
            </a:r>
            <a:endParaRPr sz="2200">
              <a:latin typeface="Arial"/>
              <a:ea typeface="Arial"/>
              <a:cs typeface="Arial"/>
              <a:sym typeface="Arial"/>
            </a:endParaRPr>
          </a:p>
          <a:p>
            <a:pPr indent="0" lvl="0" marL="12700" marR="0" rtl="0" algn="l">
              <a:lnSpc>
                <a:spcPct val="100000"/>
              </a:lnSpc>
              <a:spcBef>
                <a:spcPts val="5"/>
              </a:spcBef>
              <a:spcAft>
                <a:spcPts val="0"/>
              </a:spcAft>
              <a:buNone/>
            </a:pPr>
            <a:r>
              <a:rPr b="1" lang="en-US" sz="1400">
                <a:solidFill>
                  <a:srgbClr val="231F20"/>
                </a:solidFill>
                <a:latin typeface="Arial"/>
                <a:ea typeface="Arial"/>
                <a:cs typeface="Arial"/>
                <a:sym typeface="Arial"/>
              </a:rPr>
              <a:t>NOTE: </a:t>
            </a:r>
            <a:r>
              <a:rPr lang="en-US" sz="1400">
                <a:solidFill>
                  <a:srgbClr val="231F20"/>
                </a:solidFill>
                <a:latin typeface="Arial"/>
                <a:ea typeface="Arial"/>
                <a:cs typeface="Arial"/>
                <a:sym typeface="Arial"/>
              </a:rPr>
              <a:t>Depending on the role in advisor will depend whether or not the user has access to the communicator tool.</a:t>
            </a:r>
            <a:endParaRPr sz="1400">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6" name="Shape 226"/>
        <p:cNvGrpSpPr/>
        <p:nvPr/>
      </p:nvGrpSpPr>
      <p:grpSpPr>
        <a:xfrm>
          <a:off x="0" y="0"/>
          <a:ext cx="0" cy="0"/>
          <a:chOff x="0" y="0"/>
          <a:chExt cx="0" cy="0"/>
        </a:xfrm>
      </p:grpSpPr>
      <p:sp>
        <p:nvSpPr>
          <p:cNvPr id="227" name="Google Shape;227;p23"/>
          <p:cNvSpPr txBox="1"/>
          <p:nvPr/>
        </p:nvSpPr>
        <p:spPr>
          <a:xfrm>
            <a:off x="142724" y="132075"/>
            <a:ext cx="2692500" cy="2691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600">
                <a:solidFill>
                  <a:srgbClr val="231F20"/>
                </a:solidFill>
                <a:latin typeface="Arial"/>
                <a:ea typeface="Arial"/>
                <a:cs typeface="Arial"/>
                <a:sym typeface="Arial"/>
              </a:rPr>
              <a:t>Communicator (cont.)</a:t>
            </a:r>
            <a:endParaRPr sz="1600">
              <a:latin typeface="Arial"/>
              <a:ea typeface="Arial"/>
              <a:cs typeface="Arial"/>
              <a:sym typeface="Arial"/>
            </a:endParaRPr>
          </a:p>
        </p:txBody>
      </p:sp>
      <p:grpSp>
        <p:nvGrpSpPr>
          <p:cNvPr id="228" name="Google Shape;228;p23"/>
          <p:cNvGrpSpPr/>
          <p:nvPr/>
        </p:nvGrpSpPr>
        <p:grpSpPr>
          <a:xfrm>
            <a:off x="155549" y="751205"/>
            <a:ext cx="9744100" cy="5417606"/>
            <a:chOff x="155549" y="751205"/>
            <a:chExt cx="9744100" cy="5417606"/>
          </a:xfrm>
        </p:grpSpPr>
        <p:sp>
          <p:nvSpPr>
            <p:cNvPr id="229" name="Google Shape;229;p23"/>
            <p:cNvSpPr/>
            <p:nvPr/>
          </p:nvSpPr>
          <p:spPr>
            <a:xfrm>
              <a:off x="155549" y="751205"/>
              <a:ext cx="9744100" cy="541760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30" name="Google Shape;230;p23"/>
            <p:cNvSpPr/>
            <p:nvPr/>
          </p:nvSpPr>
          <p:spPr>
            <a:xfrm>
              <a:off x="2736837" y="2540127"/>
              <a:ext cx="946150" cy="3003550"/>
            </a:xfrm>
            <a:custGeom>
              <a:rect b="b" l="l" r="r" t="t"/>
              <a:pathLst>
                <a:path extrusionOk="0" h="3003550" w="946150">
                  <a:moveTo>
                    <a:pt x="946150" y="2845943"/>
                  </a:moveTo>
                  <a:lnTo>
                    <a:pt x="946150" y="157734"/>
                  </a:lnTo>
                  <a:lnTo>
                    <a:pt x="938109" y="107874"/>
                  </a:lnTo>
                  <a:lnTo>
                    <a:pt x="915718" y="64574"/>
                  </a:lnTo>
                  <a:lnTo>
                    <a:pt x="881575" y="30431"/>
                  </a:lnTo>
                  <a:lnTo>
                    <a:pt x="838275" y="8040"/>
                  </a:lnTo>
                  <a:lnTo>
                    <a:pt x="788416" y="0"/>
                  </a:lnTo>
                  <a:lnTo>
                    <a:pt x="157734" y="0"/>
                  </a:lnTo>
                  <a:lnTo>
                    <a:pt x="107874" y="8040"/>
                  </a:lnTo>
                  <a:lnTo>
                    <a:pt x="64574" y="30431"/>
                  </a:lnTo>
                  <a:lnTo>
                    <a:pt x="30431" y="64574"/>
                  </a:lnTo>
                  <a:lnTo>
                    <a:pt x="8040" y="107874"/>
                  </a:lnTo>
                  <a:lnTo>
                    <a:pt x="0" y="157734"/>
                  </a:lnTo>
                  <a:lnTo>
                    <a:pt x="0" y="2845943"/>
                  </a:lnTo>
                  <a:lnTo>
                    <a:pt x="8040" y="2895740"/>
                  </a:lnTo>
                  <a:lnTo>
                    <a:pt x="30431" y="2939002"/>
                  </a:lnTo>
                  <a:lnTo>
                    <a:pt x="64574" y="2973126"/>
                  </a:lnTo>
                  <a:lnTo>
                    <a:pt x="107874" y="2995510"/>
                  </a:lnTo>
                  <a:lnTo>
                    <a:pt x="157734" y="3003550"/>
                  </a:lnTo>
                  <a:lnTo>
                    <a:pt x="788416" y="3003550"/>
                  </a:lnTo>
                  <a:lnTo>
                    <a:pt x="838275" y="2995510"/>
                  </a:lnTo>
                  <a:lnTo>
                    <a:pt x="881575" y="2973126"/>
                  </a:lnTo>
                  <a:lnTo>
                    <a:pt x="915718" y="2939002"/>
                  </a:lnTo>
                  <a:lnTo>
                    <a:pt x="938109" y="2895740"/>
                  </a:lnTo>
                  <a:lnTo>
                    <a:pt x="946150" y="2845943"/>
                  </a:lnTo>
                  <a:close/>
                </a:path>
              </a:pathLst>
            </a:custGeom>
            <a:solidFill>
              <a:srgbClr val="231F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31" name="Google Shape;231;p23"/>
            <p:cNvSpPr/>
            <p:nvPr/>
          </p:nvSpPr>
          <p:spPr>
            <a:xfrm>
              <a:off x="2736837" y="2540127"/>
              <a:ext cx="946150" cy="3003550"/>
            </a:xfrm>
            <a:custGeom>
              <a:rect b="b" l="l" r="r" t="t"/>
              <a:pathLst>
                <a:path extrusionOk="0" h="3003550" w="946150">
                  <a:moveTo>
                    <a:pt x="0" y="157734"/>
                  </a:moveTo>
                  <a:lnTo>
                    <a:pt x="8040" y="107874"/>
                  </a:lnTo>
                  <a:lnTo>
                    <a:pt x="30431" y="64574"/>
                  </a:lnTo>
                  <a:lnTo>
                    <a:pt x="64574" y="30431"/>
                  </a:lnTo>
                  <a:lnTo>
                    <a:pt x="107874" y="8040"/>
                  </a:lnTo>
                  <a:lnTo>
                    <a:pt x="157734" y="0"/>
                  </a:lnTo>
                  <a:lnTo>
                    <a:pt x="788416" y="0"/>
                  </a:lnTo>
                  <a:lnTo>
                    <a:pt x="838275" y="8040"/>
                  </a:lnTo>
                  <a:lnTo>
                    <a:pt x="881575" y="30431"/>
                  </a:lnTo>
                  <a:lnTo>
                    <a:pt x="915718" y="64574"/>
                  </a:lnTo>
                  <a:lnTo>
                    <a:pt x="938109" y="107874"/>
                  </a:lnTo>
                  <a:lnTo>
                    <a:pt x="946150" y="157734"/>
                  </a:lnTo>
                  <a:lnTo>
                    <a:pt x="946150" y="2845943"/>
                  </a:lnTo>
                  <a:lnTo>
                    <a:pt x="938109" y="2895740"/>
                  </a:lnTo>
                  <a:lnTo>
                    <a:pt x="915718" y="2939002"/>
                  </a:lnTo>
                  <a:lnTo>
                    <a:pt x="881575" y="2973126"/>
                  </a:lnTo>
                  <a:lnTo>
                    <a:pt x="838275" y="2995510"/>
                  </a:lnTo>
                  <a:lnTo>
                    <a:pt x="788416" y="3003550"/>
                  </a:lnTo>
                  <a:lnTo>
                    <a:pt x="157734" y="3003550"/>
                  </a:lnTo>
                  <a:lnTo>
                    <a:pt x="107874" y="2995510"/>
                  </a:lnTo>
                  <a:lnTo>
                    <a:pt x="64574" y="2973126"/>
                  </a:lnTo>
                  <a:lnTo>
                    <a:pt x="30431" y="2939002"/>
                  </a:lnTo>
                  <a:lnTo>
                    <a:pt x="8040" y="2895740"/>
                  </a:lnTo>
                  <a:lnTo>
                    <a:pt x="0" y="2845943"/>
                  </a:lnTo>
                  <a:lnTo>
                    <a:pt x="0" y="157734"/>
                  </a:lnTo>
                  <a:close/>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232" name="Google Shape;232;p23"/>
          <p:cNvSpPr txBox="1"/>
          <p:nvPr/>
        </p:nvSpPr>
        <p:spPr>
          <a:xfrm>
            <a:off x="371328" y="6610312"/>
            <a:ext cx="8529320" cy="683260"/>
          </a:xfrm>
          <a:prstGeom prst="rect">
            <a:avLst/>
          </a:prstGeom>
          <a:noFill/>
          <a:ln>
            <a:noFill/>
          </a:ln>
        </p:spPr>
        <p:txBody>
          <a:bodyPr anchorCtr="0" anchor="t" bIns="0" lIns="0" spcFirstLastPara="1" rIns="0" wrap="square" tIns="12700">
            <a:spAutoFit/>
          </a:bodyPr>
          <a:lstStyle/>
          <a:p>
            <a:pPr indent="-228600" lvl="0" marL="240665" marR="0" rtl="0" algn="l">
              <a:lnSpc>
                <a:spcPct val="100000"/>
              </a:lnSpc>
              <a:spcBef>
                <a:spcPts val="0"/>
              </a:spcBef>
              <a:spcAft>
                <a:spcPts val="0"/>
              </a:spcAft>
              <a:buClr>
                <a:srgbClr val="231F20"/>
              </a:buClr>
              <a:buSzPts val="1400"/>
              <a:buFont typeface="Noto Sans Symbols"/>
              <a:buChar char="●"/>
            </a:pPr>
            <a:r>
              <a:rPr lang="en-US" sz="1400">
                <a:solidFill>
                  <a:srgbClr val="231F20"/>
                </a:solidFill>
                <a:latin typeface="Arial"/>
                <a:ea typeface="Arial"/>
                <a:cs typeface="Arial"/>
                <a:sym typeface="Arial"/>
              </a:rPr>
              <a:t>Click on the communicator tab and then select student to get to the desire student communicator window</a:t>
            </a:r>
            <a:endParaRPr sz="1400">
              <a:latin typeface="Arial"/>
              <a:ea typeface="Arial"/>
              <a:cs typeface="Arial"/>
              <a:sym typeface="Arial"/>
            </a:endParaRPr>
          </a:p>
          <a:p>
            <a:pPr indent="0" lvl="0" marL="0" marR="0" rtl="0" algn="l">
              <a:lnSpc>
                <a:spcPct val="100000"/>
              </a:lnSpc>
              <a:spcBef>
                <a:spcPts val="30"/>
              </a:spcBef>
              <a:spcAft>
                <a:spcPts val="0"/>
              </a:spcAft>
              <a:buClr>
                <a:srgbClr val="231F20"/>
              </a:buClr>
              <a:buSzPts val="1550"/>
              <a:buFont typeface="Noto Sans Symbols"/>
              <a:buNone/>
            </a:pPr>
            <a:r>
              <a:t/>
            </a:r>
            <a:endParaRPr sz="1550">
              <a:latin typeface="Arial"/>
              <a:ea typeface="Arial"/>
              <a:cs typeface="Arial"/>
              <a:sym typeface="Arial"/>
            </a:endParaRPr>
          </a:p>
          <a:p>
            <a:pPr indent="-228600" lvl="0" marL="240665" marR="0" rtl="0" algn="l">
              <a:lnSpc>
                <a:spcPct val="100000"/>
              </a:lnSpc>
              <a:spcBef>
                <a:spcPts val="0"/>
              </a:spcBef>
              <a:spcAft>
                <a:spcPts val="0"/>
              </a:spcAft>
              <a:buClr>
                <a:srgbClr val="231F20"/>
              </a:buClr>
              <a:buSzPts val="1400"/>
              <a:buFont typeface="Noto Sans Symbols"/>
              <a:buChar char="●"/>
            </a:pPr>
            <a:r>
              <a:rPr lang="en-US" sz="1400">
                <a:solidFill>
                  <a:srgbClr val="231F20"/>
                </a:solidFill>
                <a:latin typeface="Arial"/>
                <a:ea typeface="Arial"/>
                <a:cs typeface="Arial"/>
                <a:sym typeface="Arial"/>
              </a:rPr>
              <a:t>Use the Student Focus drop down menu or Search by the student’s name or TC ID (T12345678) to select a student.</a:t>
            </a:r>
            <a:endParaRPr sz="1400">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6" name="Shape 236"/>
        <p:cNvGrpSpPr/>
        <p:nvPr/>
      </p:nvGrpSpPr>
      <p:grpSpPr>
        <a:xfrm>
          <a:off x="0" y="0"/>
          <a:ext cx="0" cy="0"/>
          <a:chOff x="0" y="0"/>
          <a:chExt cx="0" cy="0"/>
        </a:xfrm>
      </p:grpSpPr>
      <p:sp>
        <p:nvSpPr>
          <p:cNvPr id="237" name="Google Shape;237;p24"/>
          <p:cNvSpPr txBox="1"/>
          <p:nvPr/>
        </p:nvSpPr>
        <p:spPr>
          <a:xfrm>
            <a:off x="142723" y="132075"/>
            <a:ext cx="2904300" cy="2691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600">
                <a:solidFill>
                  <a:srgbClr val="231F20"/>
                </a:solidFill>
                <a:latin typeface="Arial"/>
                <a:ea typeface="Arial"/>
                <a:cs typeface="Arial"/>
                <a:sym typeface="Arial"/>
              </a:rPr>
              <a:t>Communicator (cont.)</a:t>
            </a:r>
            <a:endParaRPr sz="1600">
              <a:latin typeface="Arial"/>
              <a:ea typeface="Arial"/>
              <a:cs typeface="Arial"/>
              <a:sym typeface="Arial"/>
            </a:endParaRPr>
          </a:p>
        </p:txBody>
      </p:sp>
      <p:grpSp>
        <p:nvGrpSpPr>
          <p:cNvPr id="238" name="Google Shape;238;p24"/>
          <p:cNvGrpSpPr/>
          <p:nvPr/>
        </p:nvGrpSpPr>
        <p:grpSpPr>
          <a:xfrm>
            <a:off x="155549" y="753109"/>
            <a:ext cx="4166247" cy="5514987"/>
            <a:chOff x="155549" y="753109"/>
            <a:chExt cx="4166247" cy="5514987"/>
          </a:xfrm>
        </p:grpSpPr>
        <p:sp>
          <p:nvSpPr>
            <p:cNvPr id="239" name="Google Shape;239;p24"/>
            <p:cNvSpPr/>
            <p:nvPr/>
          </p:nvSpPr>
          <p:spPr>
            <a:xfrm>
              <a:off x="155549" y="753109"/>
              <a:ext cx="4166247" cy="551498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40" name="Google Shape;240;p24"/>
            <p:cNvSpPr/>
            <p:nvPr/>
          </p:nvSpPr>
          <p:spPr>
            <a:xfrm>
              <a:off x="317487" y="1498726"/>
              <a:ext cx="1238250" cy="177800"/>
            </a:xfrm>
            <a:custGeom>
              <a:rect b="b" l="l" r="r" t="t"/>
              <a:pathLst>
                <a:path extrusionOk="0" h="177800" w="1238250">
                  <a:moveTo>
                    <a:pt x="1238250" y="148209"/>
                  </a:moveTo>
                  <a:lnTo>
                    <a:pt x="1238250" y="29718"/>
                  </a:lnTo>
                  <a:lnTo>
                    <a:pt x="1235930" y="18162"/>
                  </a:lnTo>
                  <a:lnTo>
                    <a:pt x="1229598" y="8715"/>
                  </a:lnTo>
                  <a:lnTo>
                    <a:pt x="1220194" y="2339"/>
                  </a:lnTo>
                  <a:lnTo>
                    <a:pt x="1208659" y="0"/>
                  </a:lnTo>
                  <a:lnTo>
                    <a:pt x="29629" y="0"/>
                  </a:lnTo>
                  <a:lnTo>
                    <a:pt x="18098" y="2339"/>
                  </a:lnTo>
                  <a:lnTo>
                    <a:pt x="8680" y="8715"/>
                  </a:lnTo>
                  <a:lnTo>
                    <a:pt x="2329" y="18162"/>
                  </a:lnTo>
                  <a:lnTo>
                    <a:pt x="0" y="29718"/>
                  </a:lnTo>
                  <a:lnTo>
                    <a:pt x="0" y="148209"/>
                  </a:lnTo>
                  <a:lnTo>
                    <a:pt x="2329" y="159744"/>
                  </a:lnTo>
                  <a:lnTo>
                    <a:pt x="8680" y="169148"/>
                  </a:lnTo>
                  <a:lnTo>
                    <a:pt x="18098" y="175480"/>
                  </a:lnTo>
                  <a:lnTo>
                    <a:pt x="29629" y="177800"/>
                  </a:lnTo>
                  <a:lnTo>
                    <a:pt x="1208659" y="177800"/>
                  </a:lnTo>
                  <a:lnTo>
                    <a:pt x="1220194" y="175480"/>
                  </a:lnTo>
                  <a:lnTo>
                    <a:pt x="1229598" y="169148"/>
                  </a:lnTo>
                  <a:lnTo>
                    <a:pt x="1235930" y="159744"/>
                  </a:lnTo>
                  <a:lnTo>
                    <a:pt x="1238250" y="148209"/>
                  </a:lnTo>
                  <a:close/>
                </a:path>
              </a:pathLst>
            </a:custGeom>
            <a:solidFill>
              <a:srgbClr val="231F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41" name="Google Shape;241;p24"/>
            <p:cNvSpPr/>
            <p:nvPr/>
          </p:nvSpPr>
          <p:spPr>
            <a:xfrm>
              <a:off x="317487" y="1498726"/>
              <a:ext cx="1238250" cy="177800"/>
            </a:xfrm>
            <a:custGeom>
              <a:rect b="b" l="l" r="r" t="t"/>
              <a:pathLst>
                <a:path extrusionOk="0" h="177800" w="1238250">
                  <a:moveTo>
                    <a:pt x="0" y="29718"/>
                  </a:moveTo>
                  <a:lnTo>
                    <a:pt x="29629" y="0"/>
                  </a:lnTo>
                  <a:lnTo>
                    <a:pt x="1208659" y="0"/>
                  </a:lnTo>
                  <a:lnTo>
                    <a:pt x="1220194" y="2339"/>
                  </a:lnTo>
                  <a:lnTo>
                    <a:pt x="1229598" y="8715"/>
                  </a:lnTo>
                  <a:lnTo>
                    <a:pt x="1235930" y="18162"/>
                  </a:lnTo>
                  <a:lnTo>
                    <a:pt x="1238250" y="29718"/>
                  </a:lnTo>
                  <a:lnTo>
                    <a:pt x="1238250" y="148209"/>
                  </a:lnTo>
                  <a:lnTo>
                    <a:pt x="1208659" y="177800"/>
                  </a:lnTo>
                  <a:lnTo>
                    <a:pt x="29629" y="177800"/>
                  </a:lnTo>
                  <a:lnTo>
                    <a:pt x="18098" y="175480"/>
                  </a:lnTo>
                  <a:lnTo>
                    <a:pt x="8680" y="169148"/>
                  </a:lnTo>
                  <a:lnTo>
                    <a:pt x="2329" y="159744"/>
                  </a:lnTo>
                  <a:lnTo>
                    <a:pt x="0" y="148209"/>
                  </a:lnTo>
                  <a:lnTo>
                    <a:pt x="0" y="29718"/>
                  </a:lnTo>
                  <a:close/>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42" name="Google Shape;242;p24"/>
            <p:cNvSpPr/>
            <p:nvPr/>
          </p:nvSpPr>
          <p:spPr>
            <a:xfrm>
              <a:off x="460768" y="802766"/>
              <a:ext cx="1740535" cy="177800"/>
            </a:xfrm>
            <a:custGeom>
              <a:rect b="b" l="l" r="r" t="t"/>
              <a:pathLst>
                <a:path extrusionOk="0" h="177800" w="1740535">
                  <a:moveTo>
                    <a:pt x="1740141" y="177342"/>
                  </a:moveTo>
                  <a:lnTo>
                    <a:pt x="1740141" y="0"/>
                  </a:lnTo>
                  <a:lnTo>
                    <a:pt x="0" y="0"/>
                  </a:lnTo>
                  <a:lnTo>
                    <a:pt x="0" y="177342"/>
                  </a:lnTo>
                  <a:lnTo>
                    <a:pt x="1740141" y="177342"/>
                  </a:lnTo>
                  <a:close/>
                </a:path>
              </a:pathLst>
            </a:custGeom>
            <a:solidFill>
              <a:srgbClr val="231F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243" name="Google Shape;243;p24"/>
          <p:cNvSpPr txBox="1"/>
          <p:nvPr/>
        </p:nvSpPr>
        <p:spPr>
          <a:xfrm>
            <a:off x="371342" y="6578300"/>
            <a:ext cx="9392285" cy="672465"/>
          </a:xfrm>
          <a:prstGeom prst="rect">
            <a:avLst/>
          </a:prstGeom>
          <a:noFill/>
          <a:ln>
            <a:noFill/>
          </a:ln>
        </p:spPr>
        <p:txBody>
          <a:bodyPr anchorCtr="0" anchor="t" bIns="0" lIns="0" spcFirstLastPara="1" rIns="0" wrap="square" tIns="12700">
            <a:spAutoFit/>
          </a:bodyPr>
          <a:lstStyle/>
          <a:p>
            <a:pPr indent="-228600" lvl="0" marL="240665" marR="0" rtl="0" algn="l">
              <a:lnSpc>
                <a:spcPct val="100000"/>
              </a:lnSpc>
              <a:spcBef>
                <a:spcPts val="0"/>
              </a:spcBef>
              <a:spcAft>
                <a:spcPts val="0"/>
              </a:spcAft>
              <a:buClr>
                <a:srgbClr val="231F20"/>
              </a:buClr>
              <a:buSzPts val="1400"/>
              <a:buFont typeface="Noto Sans Symbols"/>
              <a:buChar char="●"/>
            </a:pPr>
            <a:r>
              <a:rPr lang="en-US" sz="1400">
                <a:solidFill>
                  <a:srgbClr val="231F20"/>
                </a:solidFill>
                <a:latin typeface="Arial"/>
                <a:ea typeface="Arial"/>
                <a:cs typeface="Arial"/>
                <a:sym typeface="Arial"/>
              </a:rPr>
              <a:t>A dialog box will open up for that student with a message box. For example: Advised to take C&amp;T 1234 in place of HUDM 1234.</a:t>
            </a:r>
            <a:endParaRPr sz="1400">
              <a:latin typeface="Arial"/>
              <a:ea typeface="Arial"/>
              <a:cs typeface="Arial"/>
              <a:sym typeface="Arial"/>
            </a:endParaRPr>
          </a:p>
          <a:p>
            <a:pPr indent="0" lvl="0" marL="0" marR="0" rtl="0" algn="l">
              <a:lnSpc>
                <a:spcPct val="100000"/>
              </a:lnSpc>
              <a:spcBef>
                <a:spcPts val="5"/>
              </a:spcBef>
              <a:spcAft>
                <a:spcPts val="0"/>
              </a:spcAft>
              <a:buNone/>
            </a:pPr>
            <a:r>
              <a:t/>
            </a:r>
            <a:endParaRPr sz="1500">
              <a:latin typeface="Arial"/>
              <a:ea typeface="Arial"/>
              <a:cs typeface="Arial"/>
              <a:sym typeface="Arial"/>
            </a:endParaRPr>
          </a:p>
          <a:p>
            <a:pPr indent="0" lvl="0" marL="240665" marR="0" rtl="0" algn="l">
              <a:lnSpc>
                <a:spcPct val="100000"/>
              </a:lnSpc>
              <a:spcBef>
                <a:spcPts val="0"/>
              </a:spcBef>
              <a:spcAft>
                <a:spcPts val="0"/>
              </a:spcAft>
              <a:buNone/>
            </a:pPr>
            <a:r>
              <a:rPr lang="en-US" sz="1400">
                <a:solidFill>
                  <a:srgbClr val="231F20"/>
                </a:solidFill>
                <a:latin typeface="Arial"/>
                <a:ea typeface="Arial"/>
                <a:cs typeface="Arial"/>
                <a:sym typeface="Arial"/>
              </a:rPr>
              <a:t>Select the submit button to commit the record.</a:t>
            </a:r>
            <a:endParaRPr sz="1400">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7" name="Shape 247"/>
        <p:cNvGrpSpPr/>
        <p:nvPr/>
      </p:nvGrpSpPr>
      <p:grpSpPr>
        <a:xfrm>
          <a:off x="0" y="0"/>
          <a:ext cx="0" cy="0"/>
          <a:chOff x="0" y="0"/>
          <a:chExt cx="0" cy="0"/>
        </a:xfrm>
      </p:grpSpPr>
      <p:sp>
        <p:nvSpPr>
          <p:cNvPr id="248" name="Google Shape;248;p25"/>
          <p:cNvSpPr txBox="1"/>
          <p:nvPr/>
        </p:nvSpPr>
        <p:spPr>
          <a:xfrm>
            <a:off x="142724" y="132075"/>
            <a:ext cx="2594700" cy="2691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600">
                <a:solidFill>
                  <a:srgbClr val="231F20"/>
                </a:solidFill>
                <a:latin typeface="Arial"/>
                <a:ea typeface="Arial"/>
                <a:cs typeface="Arial"/>
                <a:sym typeface="Arial"/>
              </a:rPr>
              <a:t>Communicator (cont.)</a:t>
            </a:r>
            <a:endParaRPr sz="1600">
              <a:latin typeface="Arial"/>
              <a:ea typeface="Arial"/>
              <a:cs typeface="Arial"/>
              <a:sym typeface="Arial"/>
            </a:endParaRPr>
          </a:p>
        </p:txBody>
      </p:sp>
      <p:grpSp>
        <p:nvGrpSpPr>
          <p:cNvPr id="249" name="Google Shape;249;p25"/>
          <p:cNvGrpSpPr/>
          <p:nvPr/>
        </p:nvGrpSpPr>
        <p:grpSpPr>
          <a:xfrm>
            <a:off x="155549" y="753109"/>
            <a:ext cx="4166247" cy="5514987"/>
            <a:chOff x="155549" y="753109"/>
            <a:chExt cx="4166247" cy="5514987"/>
          </a:xfrm>
        </p:grpSpPr>
        <p:sp>
          <p:nvSpPr>
            <p:cNvPr id="250" name="Google Shape;250;p25"/>
            <p:cNvSpPr/>
            <p:nvPr/>
          </p:nvSpPr>
          <p:spPr>
            <a:xfrm>
              <a:off x="155549" y="753109"/>
              <a:ext cx="4166247" cy="551498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51" name="Google Shape;251;p25"/>
            <p:cNvSpPr/>
            <p:nvPr/>
          </p:nvSpPr>
          <p:spPr>
            <a:xfrm>
              <a:off x="294513" y="824915"/>
              <a:ext cx="1873250" cy="897890"/>
            </a:xfrm>
            <a:custGeom>
              <a:rect b="b" l="l" r="r" t="t"/>
              <a:pathLst>
                <a:path extrusionOk="0" h="897889" w="1873250">
                  <a:moveTo>
                    <a:pt x="1296797" y="642861"/>
                  </a:moveTo>
                  <a:lnTo>
                    <a:pt x="0" y="642861"/>
                  </a:lnTo>
                  <a:lnTo>
                    <a:pt x="0" y="897788"/>
                  </a:lnTo>
                  <a:lnTo>
                    <a:pt x="1296797" y="897788"/>
                  </a:lnTo>
                  <a:lnTo>
                    <a:pt x="1296797" y="642861"/>
                  </a:lnTo>
                  <a:close/>
                </a:path>
                <a:path extrusionOk="0" h="897889" w="1873250">
                  <a:moveTo>
                    <a:pt x="1873148" y="0"/>
                  </a:moveTo>
                  <a:lnTo>
                    <a:pt x="144081" y="0"/>
                  </a:lnTo>
                  <a:lnTo>
                    <a:pt x="144081" y="177342"/>
                  </a:lnTo>
                  <a:lnTo>
                    <a:pt x="1873148" y="177342"/>
                  </a:lnTo>
                  <a:lnTo>
                    <a:pt x="1873148" y="0"/>
                  </a:lnTo>
                  <a:close/>
                </a:path>
              </a:pathLst>
            </a:custGeom>
            <a:solidFill>
              <a:srgbClr val="231F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252" name="Google Shape;252;p25"/>
          <p:cNvSpPr txBox="1"/>
          <p:nvPr/>
        </p:nvSpPr>
        <p:spPr>
          <a:xfrm>
            <a:off x="371337" y="6633172"/>
            <a:ext cx="5344160" cy="239395"/>
          </a:xfrm>
          <a:prstGeom prst="rect">
            <a:avLst/>
          </a:prstGeom>
          <a:noFill/>
          <a:ln>
            <a:noFill/>
          </a:ln>
        </p:spPr>
        <p:txBody>
          <a:bodyPr anchorCtr="0" anchor="t" bIns="0" lIns="0" spcFirstLastPara="1" rIns="0" wrap="square" tIns="12700">
            <a:spAutoFit/>
          </a:bodyPr>
          <a:lstStyle/>
          <a:p>
            <a:pPr indent="-228600" lvl="0" marL="240665" marR="0" rtl="0" algn="l">
              <a:lnSpc>
                <a:spcPct val="100000"/>
              </a:lnSpc>
              <a:spcBef>
                <a:spcPts val="0"/>
              </a:spcBef>
              <a:spcAft>
                <a:spcPts val="0"/>
              </a:spcAft>
              <a:buClr>
                <a:srgbClr val="231F20"/>
              </a:buClr>
              <a:buSzPts val="1600"/>
              <a:buFont typeface="Noto Sans Symbols"/>
              <a:buChar char="●"/>
            </a:pPr>
            <a:r>
              <a:rPr lang="en-US" sz="1400">
                <a:solidFill>
                  <a:srgbClr val="231F20"/>
                </a:solidFill>
                <a:latin typeface="Arial"/>
                <a:ea typeface="Arial"/>
                <a:cs typeface="Arial"/>
                <a:sym typeface="Arial"/>
              </a:rPr>
              <a:t>Here you will see each message that is viewable to or viewable by you</a:t>
            </a:r>
            <a:endParaRPr sz="1400">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6" name="Shape 256"/>
        <p:cNvGrpSpPr/>
        <p:nvPr/>
      </p:nvGrpSpPr>
      <p:grpSpPr>
        <a:xfrm>
          <a:off x="0" y="0"/>
          <a:ext cx="0" cy="0"/>
          <a:chOff x="0" y="0"/>
          <a:chExt cx="0" cy="0"/>
        </a:xfrm>
      </p:grpSpPr>
      <p:sp>
        <p:nvSpPr>
          <p:cNvPr id="257" name="Google Shape;257;p26"/>
          <p:cNvSpPr txBox="1"/>
          <p:nvPr/>
        </p:nvSpPr>
        <p:spPr>
          <a:xfrm>
            <a:off x="142724" y="132075"/>
            <a:ext cx="2725200" cy="2691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600">
                <a:solidFill>
                  <a:srgbClr val="231F20"/>
                </a:solidFill>
                <a:latin typeface="Arial"/>
                <a:ea typeface="Arial"/>
                <a:cs typeface="Arial"/>
                <a:sym typeface="Arial"/>
              </a:rPr>
              <a:t>Communicator (cont.)</a:t>
            </a:r>
            <a:endParaRPr sz="1600">
              <a:latin typeface="Arial"/>
              <a:ea typeface="Arial"/>
              <a:cs typeface="Arial"/>
              <a:sym typeface="Arial"/>
            </a:endParaRPr>
          </a:p>
        </p:txBody>
      </p:sp>
      <p:grpSp>
        <p:nvGrpSpPr>
          <p:cNvPr id="258" name="Google Shape;258;p26"/>
          <p:cNvGrpSpPr/>
          <p:nvPr/>
        </p:nvGrpSpPr>
        <p:grpSpPr>
          <a:xfrm>
            <a:off x="155549" y="753109"/>
            <a:ext cx="4166247" cy="5514987"/>
            <a:chOff x="155549" y="753109"/>
            <a:chExt cx="4166247" cy="5514987"/>
          </a:xfrm>
        </p:grpSpPr>
        <p:sp>
          <p:nvSpPr>
            <p:cNvPr id="259" name="Google Shape;259;p26"/>
            <p:cNvSpPr/>
            <p:nvPr/>
          </p:nvSpPr>
          <p:spPr>
            <a:xfrm>
              <a:off x="155549" y="753109"/>
              <a:ext cx="4166247" cy="551498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60" name="Google Shape;260;p26"/>
            <p:cNvSpPr/>
            <p:nvPr/>
          </p:nvSpPr>
          <p:spPr>
            <a:xfrm>
              <a:off x="253987" y="1486026"/>
              <a:ext cx="1339850" cy="285750"/>
            </a:xfrm>
            <a:custGeom>
              <a:rect b="b" l="l" r="r" t="t"/>
              <a:pathLst>
                <a:path extrusionOk="0" h="285750" w="1339850">
                  <a:moveTo>
                    <a:pt x="1339850" y="238124"/>
                  </a:moveTo>
                  <a:lnTo>
                    <a:pt x="1339850" y="47624"/>
                  </a:lnTo>
                  <a:lnTo>
                    <a:pt x="1336105" y="29092"/>
                  </a:lnTo>
                  <a:lnTo>
                    <a:pt x="1325895" y="13954"/>
                  </a:lnTo>
                  <a:lnTo>
                    <a:pt x="1310757" y="3744"/>
                  </a:lnTo>
                  <a:lnTo>
                    <a:pt x="1292225" y="0"/>
                  </a:lnTo>
                  <a:lnTo>
                    <a:pt x="47624" y="0"/>
                  </a:lnTo>
                  <a:lnTo>
                    <a:pt x="29087" y="3744"/>
                  </a:lnTo>
                  <a:lnTo>
                    <a:pt x="13949" y="13954"/>
                  </a:lnTo>
                  <a:lnTo>
                    <a:pt x="3742" y="29092"/>
                  </a:lnTo>
                  <a:lnTo>
                    <a:pt x="0" y="47625"/>
                  </a:lnTo>
                  <a:lnTo>
                    <a:pt x="0" y="238125"/>
                  </a:lnTo>
                  <a:lnTo>
                    <a:pt x="3742" y="256657"/>
                  </a:lnTo>
                  <a:lnTo>
                    <a:pt x="13949" y="271795"/>
                  </a:lnTo>
                  <a:lnTo>
                    <a:pt x="29087" y="282005"/>
                  </a:lnTo>
                  <a:lnTo>
                    <a:pt x="47625" y="285750"/>
                  </a:lnTo>
                  <a:lnTo>
                    <a:pt x="1292225" y="285749"/>
                  </a:lnTo>
                  <a:lnTo>
                    <a:pt x="1310757" y="282005"/>
                  </a:lnTo>
                  <a:lnTo>
                    <a:pt x="1325895" y="271795"/>
                  </a:lnTo>
                  <a:lnTo>
                    <a:pt x="1336105" y="256657"/>
                  </a:lnTo>
                  <a:lnTo>
                    <a:pt x="1339850" y="238124"/>
                  </a:lnTo>
                  <a:close/>
                </a:path>
              </a:pathLst>
            </a:custGeom>
            <a:solidFill>
              <a:srgbClr val="231F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61" name="Google Shape;261;p26"/>
            <p:cNvSpPr/>
            <p:nvPr/>
          </p:nvSpPr>
          <p:spPr>
            <a:xfrm>
              <a:off x="253987" y="1486026"/>
              <a:ext cx="1339850" cy="285750"/>
            </a:xfrm>
            <a:custGeom>
              <a:rect b="b" l="l" r="r" t="t"/>
              <a:pathLst>
                <a:path extrusionOk="0" h="285750" w="1339850">
                  <a:moveTo>
                    <a:pt x="0" y="47625"/>
                  </a:moveTo>
                  <a:lnTo>
                    <a:pt x="29087" y="3744"/>
                  </a:lnTo>
                  <a:lnTo>
                    <a:pt x="1292225" y="0"/>
                  </a:lnTo>
                  <a:lnTo>
                    <a:pt x="1310757" y="3744"/>
                  </a:lnTo>
                  <a:lnTo>
                    <a:pt x="1325895" y="13954"/>
                  </a:lnTo>
                  <a:lnTo>
                    <a:pt x="1336105" y="29092"/>
                  </a:lnTo>
                  <a:lnTo>
                    <a:pt x="1339850" y="47624"/>
                  </a:lnTo>
                  <a:lnTo>
                    <a:pt x="1339850" y="238124"/>
                  </a:lnTo>
                  <a:lnTo>
                    <a:pt x="1310757" y="282005"/>
                  </a:lnTo>
                  <a:lnTo>
                    <a:pt x="47625" y="285750"/>
                  </a:lnTo>
                  <a:lnTo>
                    <a:pt x="29087" y="282005"/>
                  </a:lnTo>
                  <a:lnTo>
                    <a:pt x="13949" y="271795"/>
                  </a:lnTo>
                  <a:lnTo>
                    <a:pt x="3742" y="256657"/>
                  </a:lnTo>
                  <a:lnTo>
                    <a:pt x="0" y="238125"/>
                  </a:lnTo>
                  <a:lnTo>
                    <a:pt x="0" y="47625"/>
                  </a:lnTo>
                  <a:close/>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62" name="Google Shape;262;p26"/>
            <p:cNvSpPr/>
            <p:nvPr/>
          </p:nvSpPr>
          <p:spPr>
            <a:xfrm>
              <a:off x="416432" y="802754"/>
              <a:ext cx="1762760" cy="188595"/>
            </a:xfrm>
            <a:custGeom>
              <a:rect b="b" l="l" r="r" t="t"/>
              <a:pathLst>
                <a:path extrusionOk="0" h="188594" w="1762760">
                  <a:moveTo>
                    <a:pt x="1762302" y="188417"/>
                  </a:moveTo>
                  <a:lnTo>
                    <a:pt x="1762302" y="0"/>
                  </a:lnTo>
                  <a:lnTo>
                    <a:pt x="0" y="0"/>
                  </a:lnTo>
                  <a:lnTo>
                    <a:pt x="0" y="188417"/>
                  </a:lnTo>
                  <a:lnTo>
                    <a:pt x="1762302" y="188417"/>
                  </a:lnTo>
                  <a:close/>
                </a:path>
              </a:pathLst>
            </a:custGeom>
            <a:solidFill>
              <a:srgbClr val="231F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263" name="Google Shape;263;p26"/>
          <p:cNvSpPr txBox="1"/>
          <p:nvPr/>
        </p:nvSpPr>
        <p:spPr>
          <a:xfrm>
            <a:off x="371328" y="6608788"/>
            <a:ext cx="9169400" cy="672465"/>
          </a:xfrm>
          <a:prstGeom prst="rect">
            <a:avLst/>
          </a:prstGeom>
          <a:noFill/>
          <a:ln>
            <a:noFill/>
          </a:ln>
        </p:spPr>
        <p:txBody>
          <a:bodyPr anchorCtr="0" anchor="t" bIns="0" lIns="0" spcFirstLastPara="1" rIns="0" wrap="square" tIns="12700">
            <a:spAutoFit/>
          </a:bodyPr>
          <a:lstStyle/>
          <a:p>
            <a:pPr indent="-228600" lvl="0" marL="240665" marR="0" rtl="0" algn="l">
              <a:lnSpc>
                <a:spcPct val="100000"/>
              </a:lnSpc>
              <a:spcBef>
                <a:spcPts val="0"/>
              </a:spcBef>
              <a:spcAft>
                <a:spcPts val="0"/>
              </a:spcAft>
              <a:buClr>
                <a:srgbClr val="231F20"/>
              </a:buClr>
              <a:buSzPts val="1400"/>
              <a:buFont typeface="Noto Sans Symbols"/>
              <a:buChar char="●"/>
            </a:pPr>
            <a:r>
              <a:rPr lang="en-US" sz="1400">
                <a:solidFill>
                  <a:srgbClr val="231F20"/>
                </a:solidFill>
                <a:latin typeface="Arial"/>
                <a:ea typeface="Arial"/>
                <a:cs typeface="Arial"/>
                <a:sym typeface="Arial"/>
              </a:rPr>
              <a:t>You can choose who can view your message by clicking Choose Recipients prior to submitting a message or after the fact by</a:t>
            </a:r>
            <a:endParaRPr sz="1400">
              <a:latin typeface="Arial"/>
              <a:ea typeface="Arial"/>
              <a:cs typeface="Arial"/>
              <a:sym typeface="Arial"/>
            </a:endParaRPr>
          </a:p>
          <a:p>
            <a:pPr indent="0" lvl="0" marL="0" marR="0" rtl="0" algn="l">
              <a:lnSpc>
                <a:spcPct val="100000"/>
              </a:lnSpc>
              <a:spcBef>
                <a:spcPts val="5"/>
              </a:spcBef>
              <a:spcAft>
                <a:spcPts val="0"/>
              </a:spcAft>
              <a:buNone/>
            </a:pPr>
            <a:r>
              <a:t/>
            </a:r>
            <a:endParaRPr sz="1500">
              <a:latin typeface="Arial"/>
              <a:ea typeface="Arial"/>
              <a:cs typeface="Arial"/>
              <a:sym typeface="Arial"/>
            </a:endParaRPr>
          </a:p>
          <a:p>
            <a:pPr indent="0" lvl="0" marL="240665" marR="0" rtl="0" algn="l">
              <a:lnSpc>
                <a:spcPct val="100000"/>
              </a:lnSpc>
              <a:spcBef>
                <a:spcPts val="0"/>
              </a:spcBef>
              <a:spcAft>
                <a:spcPts val="0"/>
              </a:spcAft>
              <a:buNone/>
            </a:pPr>
            <a:r>
              <a:rPr lang="en-US" sz="1400">
                <a:solidFill>
                  <a:srgbClr val="231F20"/>
                </a:solidFill>
                <a:latin typeface="Arial"/>
                <a:ea typeface="Arial"/>
                <a:cs typeface="Arial"/>
                <a:sym typeface="Arial"/>
              </a:rPr>
              <a:t>using the arrow next to a message created by you</a:t>
            </a:r>
            <a:endParaRPr sz="1400">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7" name="Shape 267"/>
        <p:cNvGrpSpPr/>
        <p:nvPr/>
      </p:nvGrpSpPr>
      <p:grpSpPr>
        <a:xfrm>
          <a:off x="0" y="0"/>
          <a:ext cx="0" cy="0"/>
          <a:chOff x="0" y="0"/>
          <a:chExt cx="0" cy="0"/>
        </a:xfrm>
      </p:grpSpPr>
      <p:sp>
        <p:nvSpPr>
          <p:cNvPr id="268" name="Google Shape;268;p27"/>
          <p:cNvSpPr txBox="1"/>
          <p:nvPr>
            <p:ph type="title"/>
          </p:nvPr>
        </p:nvSpPr>
        <p:spPr>
          <a:xfrm>
            <a:off x="2970449" y="455925"/>
            <a:ext cx="4117500" cy="3912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u="sng"/>
              <a:t>Have questions or Concerns?</a:t>
            </a:r>
            <a:endParaRPr u="sng"/>
          </a:p>
        </p:txBody>
      </p:sp>
      <p:sp>
        <p:nvSpPr>
          <p:cNvPr id="269" name="Google Shape;269;p27"/>
          <p:cNvSpPr txBox="1"/>
          <p:nvPr>
            <p:ph idx="1" type="body"/>
          </p:nvPr>
        </p:nvSpPr>
        <p:spPr>
          <a:xfrm>
            <a:off x="400200" y="1238737"/>
            <a:ext cx="9258000" cy="5996700"/>
          </a:xfrm>
          <a:prstGeom prst="rect">
            <a:avLst/>
          </a:prstGeom>
          <a:noFill/>
          <a:ln>
            <a:noFill/>
          </a:ln>
        </p:spPr>
        <p:txBody>
          <a:bodyPr anchorCtr="0" anchor="t" bIns="0" lIns="0" spcFirstLastPara="1" rIns="0" wrap="square" tIns="8250">
            <a:spAutoFit/>
          </a:bodyPr>
          <a:lstStyle/>
          <a:p>
            <a:pPr indent="0" lvl="0" marL="212090" marR="5080" rtl="0" algn="l">
              <a:lnSpc>
                <a:spcPct val="101499"/>
              </a:lnSpc>
              <a:spcBef>
                <a:spcPts val="0"/>
              </a:spcBef>
              <a:spcAft>
                <a:spcPts val="0"/>
              </a:spcAft>
              <a:buNone/>
            </a:pPr>
            <a:r>
              <a:t/>
            </a:r>
            <a:endParaRPr/>
          </a:p>
          <a:p>
            <a:pPr indent="0" lvl="0" marL="212090" marR="5080" rtl="0" algn="l">
              <a:lnSpc>
                <a:spcPct val="101499"/>
              </a:lnSpc>
              <a:spcBef>
                <a:spcPts val="0"/>
              </a:spcBef>
              <a:spcAft>
                <a:spcPts val="0"/>
              </a:spcAft>
              <a:buNone/>
            </a:pPr>
            <a:r>
              <a:rPr lang="en-US"/>
              <a:t>If you have any questions or concerns regarding the degree audit system, contact us via email at </a:t>
            </a:r>
            <a:r>
              <a:rPr lang="en-US" u="sng">
                <a:solidFill>
                  <a:schemeClr val="hlink"/>
                </a:solidFill>
                <a:hlinkClick r:id="rId3"/>
              </a:rPr>
              <a:t>ctn2114@tc.columbia.edu</a:t>
            </a:r>
            <a:r>
              <a:rPr lang="en-US"/>
              <a:t>.</a:t>
            </a:r>
            <a:endParaRPr/>
          </a:p>
          <a:p>
            <a:pPr indent="0" lvl="0" marL="199390" rtl="0" algn="l">
              <a:lnSpc>
                <a:spcPct val="100000"/>
              </a:lnSpc>
              <a:spcBef>
                <a:spcPts val="15"/>
              </a:spcBef>
              <a:spcAft>
                <a:spcPts val="0"/>
              </a:spcAft>
              <a:buNone/>
            </a:pPr>
            <a:r>
              <a:t/>
            </a:r>
            <a:endParaRPr sz="3550"/>
          </a:p>
          <a:p>
            <a:pPr indent="0" lvl="0" marL="212090" rtl="0" algn="l">
              <a:lnSpc>
                <a:spcPct val="100000"/>
              </a:lnSpc>
              <a:spcBef>
                <a:spcPts val="0"/>
              </a:spcBef>
              <a:spcAft>
                <a:spcPts val="0"/>
              </a:spcAft>
              <a:buNone/>
            </a:pPr>
            <a:r>
              <a:rPr b="1" lang="en-US">
                <a:latin typeface="Arial"/>
                <a:ea typeface="Arial"/>
                <a:cs typeface="Arial"/>
                <a:sym typeface="Arial"/>
              </a:rPr>
              <a:t>Office Location:</a:t>
            </a:r>
            <a:endParaRPr/>
          </a:p>
          <a:p>
            <a:pPr indent="0" lvl="0" marL="212090" rtl="0" algn="l">
              <a:lnSpc>
                <a:spcPct val="100000"/>
              </a:lnSpc>
              <a:spcBef>
                <a:spcPts val="840"/>
              </a:spcBef>
              <a:spcAft>
                <a:spcPts val="0"/>
              </a:spcAft>
              <a:buNone/>
            </a:pPr>
            <a:r>
              <a:rPr lang="en-US"/>
              <a:t>(Due to COVID-19 pandemic, the Office of the Registrar is working remotely)</a:t>
            </a:r>
            <a:endParaRPr/>
          </a:p>
          <a:p>
            <a:pPr indent="0" lvl="0" marL="199390" rtl="0" algn="l">
              <a:lnSpc>
                <a:spcPct val="100000"/>
              </a:lnSpc>
              <a:spcBef>
                <a:spcPts val="55"/>
              </a:spcBef>
              <a:spcAft>
                <a:spcPts val="0"/>
              </a:spcAft>
              <a:buNone/>
            </a:pPr>
            <a:r>
              <a:t/>
            </a:r>
            <a:endParaRPr sz="3500"/>
          </a:p>
          <a:p>
            <a:pPr indent="0" lvl="0" marL="212090" rtl="0" algn="l">
              <a:lnSpc>
                <a:spcPct val="100000"/>
              </a:lnSpc>
              <a:spcBef>
                <a:spcPts val="0"/>
              </a:spcBef>
              <a:spcAft>
                <a:spcPts val="0"/>
              </a:spcAft>
              <a:buNone/>
            </a:pPr>
            <a:r>
              <a:rPr b="1" lang="en-US">
                <a:latin typeface="Arial"/>
                <a:ea typeface="Arial"/>
                <a:cs typeface="Arial"/>
                <a:sym typeface="Arial"/>
              </a:rPr>
              <a:t>Phone:</a:t>
            </a:r>
            <a:endParaRPr/>
          </a:p>
          <a:p>
            <a:pPr indent="0" lvl="0" marL="212090" rtl="0" algn="l">
              <a:lnSpc>
                <a:spcPct val="100000"/>
              </a:lnSpc>
              <a:spcBef>
                <a:spcPts val="840"/>
              </a:spcBef>
              <a:spcAft>
                <a:spcPts val="0"/>
              </a:spcAft>
              <a:buNone/>
            </a:pPr>
            <a:r>
              <a:rPr lang="en-US"/>
              <a:t>212-678-4056</a:t>
            </a:r>
            <a:endParaRPr/>
          </a:p>
          <a:p>
            <a:pPr indent="0" lvl="0" marL="199390" rtl="0" algn="l">
              <a:lnSpc>
                <a:spcPct val="100000"/>
              </a:lnSpc>
              <a:spcBef>
                <a:spcPts val="15"/>
              </a:spcBef>
              <a:spcAft>
                <a:spcPts val="0"/>
              </a:spcAft>
              <a:buNone/>
            </a:pPr>
            <a:r>
              <a:t/>
            </a:r>
            <a:endParaRPr sz="2800"/>
          </a:p>
          <a:p>
            <a:pPr indent="0" lvl="0" marL="212090" marR="7145230" rtl="0" algn="l">
              <a:lnSpc>
                <a:spcPct val="135300"/>
              </a:lnSpc>
              <a:spcBef>
                <a:spcPts val="0"/>
              </a:spcBef>
              <a:spcAft>
                <a:spcPts val="0"/>
              </a:spcAft>
              <a:buNone/>
            </a:pPr>
            <a:r>
              <a:rPr b="1" lang="en-US">
                <a:latin typeface="Arial"/>
                <a:ea typeface="Arial"/>
                <a:cs typeface="Arial"/>
                <a:sym typeface="Arial"/>
              </a:rPr>
              <a:t>Office Hours:  </a:t>
            </a:r>
            <a:r>
              <a:rPr lang="en-US"/>
              <a:t>Monday-Friday  9 a.m. – 5 p.m.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7" name="Shape 57"/>
        <p:cNvGrpSpPr/>
        <p:nvPr/>
      </p:nvGrpSpPr>
      <p:grpSpPr>
        <a:xfrm>
          <a:off x="0" y="0"/>
          <a:ext cx="0" cy="0"/>
          <a:chOff x="0" y="0"/>
          <a:chExt cx="0" cy="0"/>
        </a:xfrm>
      </p:grpSpPr>
      <p:sp>
        <p:nvSpPr>
          <p:cNvPr id="58" name="Google Shape;58;p2"/>
          <p:cNvSpPr/>
          <p:nvPr/>
        </p:nvSpPr>
        <p:spPr>
          <a:xfrm>
            <a:off x="155549" y="155575"/>
            <a:ext cx="9747275" cy="177200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9" name="Google Shape;59;p2"/>
          <p:cNvSpPr txBox="1"/>
          <p:nvPr/>
        </p:nvSpPr>
        <p:spPr>
          <a:xfrm>
            <a:off x="142728" y="2991745"/>
            <a:ext cx="9533255" cy="2696845"/>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en-US" sz="1600">
                <a:solidFill>
                  <a:srgbClr val="231F20"/>
                </a:solidFill>
                <a:latin typeface="Arial"/>
                <a:ea typeface="Arial"/>
                <a:cs typeface="Arial"/>
                <a:sym typeface="Arial"/>
              </a:rPr>
              <a:t>Home Page (overview layout)</a:t>
            </a:r>
            <a:endParaRPr sz="1600">
              <a:latin typeface="Arial"/>
              <a:ea typeface="Arial"/>
              <a:cs typeface="Arial"/>
              <a:sym typeface="Arial"/>
            </a:endParaRPr>
          </a:p>
          <a:p>
            <a:pPr indent="-229234" lvl="0" marL="469900" marR="0" rtl="0" algn="l">
              <a:lnSpc>
                <a:spcPct val="100000"/>
              </a:lnSpc>
              <a:spcBef>
                <a:spcPts val="1015"/>
              </a:spcBef>
              <a:spcAft>
                <a:spcPts val="0"/>
              </a:spcAft>
              <a:buClr>
                <a:srgbClr val="231F20"/>
              </a:buClr>
              <a:buSzPts val="1400"/>
              <a:buFont typeface="Arial"/>
              <a:buAutoNum type="alphaUcPeriod"/>
            </a:pPr>
            <a:r>
              <a:rPr lang="en-US" sz="1400">
                <a:solidFill>
                  <a:srgbClr val="231F20"/>
                </a:solidFill>
                <a:latin typeface="Arial"/>
                <a:ea typeface="Arial"/>
                <a:cs typeface="Arial"/>
                <a:sym typeface="Arial"/>
              </a:rPr>
              <a:t>Tabs-Home: Default Page-Current Audit: Displays the student’s audit</a:t>
            </a:r>
            <a:endParaRPr sz="1400">
              <a:latin typeface="Arial"/>
              <a:ea typeface="Arial"/>
              <a:cs typeface="Arial"/>
              <a:sym typeface="Arial"/>
            </a:endParaRPr>
          </a:p>
          <a:p>
            <a:pPr indent="-229870" lvl="0" marL="469900" marR="0" rtl="0" algn="l">
              <a:lnSpc>
                <a:spcPct val="100000"/>
              </a:lnSpc>
              <a:spcBef>
                <a:spcPts val="1570"/>
              </a:spcBef>
              <a:spcAft>
                <a:spcPts val="0"/>
              </a:spcAft>
              <a:buClr>
                <a:srgbClr val="231F20"/>
              </a:buClr>
              <a:buSzPts val="1400"/>
              <a:buFont typeface="Arial"/>
              <a:buAutoNum type="alphaUcPeriod"/>
            </a:pPr>
            <a:r>
              <a:rPr lang="en-US" sz="1400">
                <a:solidFill>
                  <a:srgbClr val="231F20"/>
                </a:solidFill>
                <a:latin typeface="Arial"/>
                <a:ea typeface="Arial"/>
                <a:cs typeface="Arial"/>
                <a:sym typeface="Arial"/>
              </a:rPr>
              <a:t>Search Bar: Search for students by using First, Last name and/or TC ID</a:t>
            </a:r>
            <a:endParaRPr sz="1400">
              <a:latin typeface="Arial"/>
              <a:ea typeface="Arial"/>
              <a:cs typeface="Arial"/>
              <a:sym typeface="Arial"/>
            </a:endParaRPr>
          </a:p>
          <a:p>
            <a:pPr indent="0" lvl="0" marL="698500" marR="0" rtl="0" algn="l">
              <a:lnSpc>
                <a:spcPct val="100000"/>
              </a:lnSpc>
              <a:spcBef>
                <a:spcPts val="1565"/>
              </a:spcBef>
              <a:spcAft>
                <a:spcPts val="0"/>
              </a:spcAft>
              <a:buNone/>
            </a:pPr>
            <a:r>
              <a:rPr lang="en-US" sz="1400">
                <a:solidFill>
                  <a:srgbClr val="231F20"/>
                </a:solidFill>
                <a:latin typeface="Courier New"/>
                <a:ea typeface="Courier New"/>
                <a:cs typeface="Courier New"/>
                <a:sym typeface="Courier New"/>
              </a:rPr>
              <a:t>o </a:t>
            </a:r>
            <a:r>
              <a:rPr lang="en-US" sz="1400">
                <a:solidFill>
                  <a:srgbClr val="231F20"/>
                </a:solidFill>
                <a:latin typeface="Arial"/>
                <a:ea typeface="Arial"/>
                <a:cs typeface="Arial"/>
                <a:sym typeface="Arial"/>
              </a:rPr>
              <a:t>Student Focus: Will display all students or only students that have been assigned to you (as the advisor)</a:t>
            </a:r>
            <a:endParaRPr sz="1400">
              <a:latin typeface="Arial"/>
              <a:ea typeface="Arial"/>
              <a:cs typeface="Arial"/>
              <a:sym typeface="Arial"/>
            </a:endParaRPr>
          </a:p>
          <a:p>
            <a:pPr indent="-229234" lvl="0" marL="469900" marR="0" rtl="0" algn="l">
              <a:lnSpc>
                <a:spcPct val="100000"/>
              </a:lnSpc>
              <a:spcBef>
                <a:spcPts val="1570"/>
              </a:spcBef>
              <a:spcAft>
                <a:spcPts val="0"/>
              </a:spcAft>
              <a:buClr>
                <a:srgbClr val="231F20"/>
              </a:buClr>
              <a:buSzPts val="1400"/>
              <a:buFont typeface="Arial"/>
              <a:buAutoNum type="alphaUcPeriod" startAt="3"/>
            </a:pPr>
            <a:r>
              <a:rPr lang="en-US" sz="1400">
                <a:solidFill>
                  <a:srgbClr val="231F20"/>
                </a:solidFill>
                <a:latin typeface="Arial"/>
                <a:ea typeface="Arial"/>
                <a:cs typeface="Arial"/>
                <a:sym typeface="Arial"/>
              </a:rPr>
              <a:t>Notifications: Will display alerts for any action taken on the audit that needs to be reviewed</a:t>
            </a:r>
            <a:endParaRPr sz="1400">
              <a:latin typeface="Arial"/>
              <a:ea typeface="Arial"/>
              <a:cs typeface="Arial"/>
              <a:sym typeface="Arial"/>
            </a:endParaRPr>
          </a:p>
          <a:p>
            <a:pPr indent="-228600" lvl="0" marL="469900" marR="5080" rtl="0" algn="l">
              <a:lnSpc>
                <a:spcPct val="102099"/>
              </a:lnSpc>
              <a:spcBef>
                <a:spcPts val="1525"/>
              </a:spcBef>
              <a:spcAft>
                <a:spcPts val="0"/>
              </a:spcAft>
              <a:buClr>
                <a:srgbClr val="231F20"/>
              </a:buClr>
              <a:buSzPts val="1400"/>
              <a:buFont typeface="Arial"/>
              <a:buAutoNum type="alphaUcPeriod" startAt="3"/>
            </a:pPr>
            <a:r>
              <a:rPr lang="en-US" sz="1400">
                <a:solidFill>
                  <a:srgbClr val="231F20"/>
                </a:solidFill>
                <a:latin typeface="Arial"/>
                <a:ea typeface="Arial"/>
                <a:cs typeface="Arial"/>
                <a:sym typeface="Arial"/>
              </a:rPr>
              <a:t>Communicator is the tool in which an advisor is able to store academic notes relating to the student’s academic progress. It is  used as an </a:t>
            </a:r>
            <a:r>
              <a:rPr b="1" lang="en-US" sz="1400">
                <a:solidFill>
                  <a:srgbClr val="231F20"/>
                </a:solidFill>
                <a:latin typeface="Arial"/>
                <a:ea typeface="Arial"/>
                <a:cs typeface="Arial"/>
                <a:sym typeface="Arial"/>
              </a:rPr>
              <a:t>advisory tool</a:t>
            </a:r>
            <a:r>
              <a:rPr lang="en-US" sz="1400">
                <a:solidFill>
                  <a:srgbClr val="231F20"/>
                </a:solidFill>
                <a:latin typeface="Arial"/>
                <a:ea typeface="Arial"/>
                <a:cs typeface="Arial"/>
                <a:sym typeface="Arial"/>
              </a:rPr>
              <a:t>, much like the note action when making an exception. NOTE: Depending on the role in advisor will  depend whether or not the user has access to the communicator tool.</a:t>
            </a:r>
            <a:endParaRPr sz="140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3" name="Shape 63"/>
        <p:cNvGrpSpPr/>
        <p:nvPr/>
      </p:nvGrpSpPr>
      <p:grpSpPr>
        <a:xfrm>
          <a:off x="0" y="0"/>
          <a:ext cx="0" cy="0"/>
          <a:chOff x="0" y="0"/>
          <a:chExt cx="0" cy="0"/>
        </a:xfrm>
      </p:grpSpPr>
      <p:grpSp>
        <p:nvGrpSpPr>
          <p:cNvPr id="64" name="Google Shape;64;p3"/>
          <p:cNvGrpSpPr/>
          <p:nvPr/>
        </p:nvGrpSpPr>
        <p:grpSpPr>
          <a:xfrm>
            <a:off x="155549" y="155575"/>
            <a:ext cx="9739655" cy="4925870"/>
            <a:chOff x="155549" y="155575"/>
            <a:chExt cx="9739655" cy="4925870"/>
          </a:xfrm>
        </p:grpSpPr>
        <p:sp>
          <p:nvSpPr>
            <p:cNvPr id="65" name="Google Shape;65;p3"/>
            <p:cNvSpPr/>
            <p:nvPr/>
          </p:nvSpPr>
          <p:spPr>
            <a:xfrm>
              <a:off x="155549" y="155575"/>
              <a:ext cx="9739655" cy="492587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6" name="Google Shape;66;p3"/>
            <p:cNvSpPr/>
            <p:nvPr/>
          </p:nvSpPr>
          <p:spPr>
            <a:xfrm>
              <a:off x="1269987" y="1498600"/>
              <a:ext cx="1600200" cy="3041650"/>
            </a:xfrm>
            <a:custGeom>
              <a:rect b="b" l="l" r="r" t="t"/>
              <a:pathLst>
                <a:path extrusionOk="0" h="3041650" w="1600200">
                  <a:moveTo>
                    <a:pt x="1600200" y="2774950"/>
                  </a:moveTo>
                  <a:lnTo>
                    <a:pt x="1600200" y="266699"/>
                  </a:lnTo>
                  <a:lnTo>
                    <a:pt x="1595903" y="218753"/>
                  </a:lnTo>
                  <a:lnTo>
                    <a:pt x="1583517" y="173629"/>
                  </a:lnTo>
                  <a:lnTo>
                    <a:pt x="1563793" y="132079"/>
                  </a:lnTo>
                  <a:lnTo>
                    <a:pt x="1537483" y="94858"/>
                  </a:lnTo>
                  <a:lnTo>
                    <a:pt x="1505341" y="62716"/>
                  </a:lnTo>
                  <a:lnTo>
                    <a:pt x="1468120" y="36406"/>
                  </a:lnTo>
                  <a:lnTo>
                    <a:pt x="1426570" y="16682"/>
                  </a:lnTo>
                  <a:lnTo>
                    <a:pt x="1381446" y="4296"/>
                  </a:lnTo>
                  <a:lnTo>
                    <a:pt x="1333500" y="0"/>
                  </a:lnTo>
                  <a:lnTo>
                    <a:pt x="266700" y="0"/>
                  </a:lnTo>
                  <a:lnTo>
                    <a:pt x="218753" y="4296"/>
                  </a:lnTo>
                  <a:lnTo>
                    <a:pt x="173629" y="16682"/>
                  </a:lnTo>
                  <a:lnTo>
                    <a:pt x="132079" y="36406"/>
                  </a:lnTo>
                  <a:lnTo>
                    <a:pt x="94858" y="62716"/>
                  </a:lnTo>
                  <a:lnTo>
                    <a:pt x="62716" y="94858"/>
                  </a:lnTo>
                  <a:lnTo>
                    <a:pt x="36406" y="132080"/>
                  </a:lnTo>
                  <a:lnTo>
                    <a:pt x="16682" y="173629"/>
                  </a:lnTo>
                  <a:lnTo>
                    <a:pt x="4296" y="218753"/>
                  </a:lnTo>
                  <a:lnTo>
                    <a:pt x="0" y="266700"/>
                  </a:lnTo>
                  <a:lnTo>
                    <a:pt x="0" y="2774950"/>
                  </a:lnTo>
                  <a:lnTo>
                    <a:pt x="4296" y="2822896"/>
                  </a:lnTo>
                  <a:lnTo>
                    <a:pt x="16682" y="2868020"/>
                  </a:lnTo>
                  <a:lnTo>
                    <a:pt x="36406" y="2909569"/>
                  </a:lnTo>
                  <a:lnTo>
                    <a:pt x="62716" y="2946791"/>
                  </a:lnTo>
                  <a:lnTo>
                    <a:pt x="94858" y="2978933"/>
                  </a:lnTo>
                  <a:lnTo>
                    <a:pt x="132080" y="3005243"/>
                  </a:lnTo>
                  <a:lnTo>
                    <a:pt x="173629" y="3024967"/>
                  </a:lnTo>
                  <a:lnTo>
                    <a:pt x="218753" y="3037353"/>
                  </a:lnTo>
                  <a:lnTo>
                    <a:pt x="266700" y="3041650"/>
                  </a:lnTo>
                  <a:lnTo>
                    <a:pt x="1333500" y="3041650"/>
                  </a:lnTo>
                  <a:lnTo>
                    <a:pt x="1381446" y="3037353"/>
                  </a:lnTo>
                  <a:lnTo>
                    <a:pt x="1426570" y="3024967"/>
                  </a:lnTo>
                  <a:lnTo>
                    <a:pt x="1468120" y="3005243"/>
                  </a:lnTo>
                  <a:lnTo>
                    <a:pt x="1505341" y="2978933"/>
                  </a:lnTo>
                  <a:lnTo>
                    <a:pt x="1537483" y="2946791"/>
                  </a:lnTo>
                  <a:lnTo>
                    <a:pt x="1563793" y="2909569"/>
                  </a:lnTo>
                  <a:lnTo>
                    <a:pt x="1583517" y="2868020"/>
                  </a:lnTo>
                  <a:lnTo>
                    <a:pt x="1595903" y="2822896"/>
                  </a:lnTo>
                  <a:lnTo>
                    <a:pt x="1600200" y="2774950"/>
                  </a:lnTo>
                  <a:close/>
                </a:path>
              </a:pathLst>
            </a:custGeom>
            <a:solidFill>
              <a:srgbClr val="231F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7" name="Google Shape;67;p3"/>
            <p:cNvSpPr/>
            <p:nvPr/>
          </p:nvSpPr>
          <p:spPr>
            <a:xfrm>
              <a:off x="1269987" y="1498600"/>
              <a:ext cx="1600200" cy="3041650"/>
            </a:xfrm>
            <a:custGeom>
              <a:rect b="b" l="l" r="r" t="t"/>
              <a:pathLst>
                <a:path extrusionOk="0" h="3041650" w="1600200">
                  <a:moveTo>
                    <a:pt x="0" y="266700"/>
                  </a:moveTo>
                  <a:lnTo>
                    <a:pt x="4296" y="218753"/>
                  </a:lnTo>
                  <a:lnTo>
                    <a:pt x="16682" y="173629"/>
                  </a:lnTo>
                  <a:lnTo>
                    <a:pt x="36406" y="132080"/>
                  </a:lnTo>
                  <a:lnTo>
                    <a:pt x="62716" y="94858"/>
                  </a:lnTo>
                  <a:lnTo>
                    <a:pt x="94858" y="62716"/>
                  </a:lnTo>
                  <a:lnTo>
                    <a:pt x="132079" y="36406"/>
                  </a:lnTo>
                  <a:lnTo>
                    <a:pt x="173629" y="16682"/>
                  </a:lnTo>
                  <a:lnTo>
                    <a:pt x="218753" y="4296"/>
                  </a:lnTo>
                  <a:lnTo>
                    <a:pt x="266700" y="0"/>
                  </a:lnTo>
                  <a:lnTo>
                    <a:pt x="1333500" y="0"/>
                  </a:lnTo>
                  <a:lnTo>
                    <a:pt x="1381446" y="4296"/>
                  </a:lnTo>
                  <a:lnTo>
                    <a:pt x="1426570" y="16682"/>
                  </a:lnTo>
                  <a:lnTo>
                    <a:pt x="1468120" y="36406"/>
                  </a:lnTo>
                  <a:lnTo>
                    <a:pt x="1505341" y="62716"/>
                  </a:lnTo>
                  <a:lnTo>
                    <a:pt x="1537483" y="94858"/>
                  </a:lnTo>
                  <a:lnTo>
                    <a:pt x="1563793" y="132079"/>
                  </a:lnTo>
                  <a:lnTo>
                    <a:pt x="1583517" y="173629"/>
                  </a:lnTo>
                  <a:lnTo>
                    <a:pt x="1595903" y="218753"/>
                  </a:lnTo>
                  <a:lnTo>
                    <a:pt x="1600200" y="266699"/>
                  </a:lnTo>
                  <a:lnTo>
                    <a:pt x="1600200" y="2774950"/>
                  </a:lnTo>
                  <a:lnTo>
                    <a:pt x="1595903" y="2822896"/>
                  </a:lnTo>
                  <a:lnTo>
                    <a:pt x="1583517" y="2868020"/>
                  </a:lnTo>
                  <a:lnTo>
                    <a:pt x="1563793" y="2909569"/>
                  </a:lnTo>
                  <a:lnTo>
                    <a:pt x="1537483" y="2946791"/>
                  </a:lnTo>
                  <a:lnTo>
                    <a:pt x="1505341" y="2978933"/>
                  </a:lnTo>
                  <a:lnTo>
                    <a:pt x="1468120" y="3005243"/>
                  </a:lnTo>
                  <a:lnTo>
                    <a:pt x="1426570" y="3024967"/>
                  </a:lnTo>
                  <a:lnTo>
                    <a:pt x="1381446" y="3037353"/>
                  </a:lnTo>
                  <a:lnTo>
                    <a:pt x="1333500" y="3041650"/>
                  </a:lnTo>
                  <a:lnTo>
                    <a:pt x="266700" y="3041650"/>
                  </a:lnTo>
                  <a:lnTo>
                    <a:pt x="218753" y="3037353"/>
                  </a:lnTo>
                  <a:lnTo>
                    <a:pt x="173629" y="3024967"/>
                  </a:lnTo>
                  <a:lnTo>
                    <a:pt x="132080" y="3005243"/>
                  </a:lnTo>
                  <a:lnTo>
                    <a:pt x="94858" y="2978933"/>
                  </a:lnTo>
                  <a:lnTo>
                    <a:pt x="62716" y="2946791"/>
                  </a:lnTo>
                  <a:lnTo>
                    <a:pt x="36406" y="2909569"/>
                  </a:lnTo>
                  <a:lnTo>
                    <a:pt x="16682" y="2868020"/>
                  </a:lnTo>
                  <a:lnTo>
                    <a:pt x="4296" y="2822896"/>
                  </a:lnTo>
                  <a:lnTo>
                    <a:pt x="0" y="2774950"/>
                  </a:lnTo>
                  <a:lnTo>
                    <a:pt x="0" y="266700"/>
                  </a:lnTo>
                  <a:close/>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8" name="Google Shape;68;p3"/>
            <p:cNvSpPr/>
            <p:nvPr/>
          </p:nvSpPr>
          <p:spPr>
            <a:xfrm>
              <a:off x="1327137" y="850900"/>
              <a:ext cx="1428750" cy="152400"/>
            </a:xfrm>
            <a:custGeom>
              <a:rect b="b" l="l" r="r" t="t"/>
              <a:pathLst>
                <a:path extrusionOk="0" h="152400" w="1428750">
                  <a:moveTo>
                    <a:pt x="1428750" y="126999"/>
                  </a:moveTo>
                  <a:lnTo>
                    <a:pt x="1428750" y="25399"/>
                  </a:lnTo>
                  <a:lnTo>
                    <a:pt x="1426745" y="15537"/>
                  </a:lnTo>
                  <a:lnTo>
                    <a:pt x="1421288" y="7461"/>
                  </a:lnTo>
                  <a:lnTo>
                    <a:pt x="1413212" y="2004"/>
                  </a:lnTo>
                  <a:lnTo>
                    <a:pt x="1403350" y="0"/>
                  </a:lnTo>
                  <a:lnTo>
                    <a:pt x="25399" y="0"/>
                  </a:lnTo>
                  <a:lnTo>
                    <a:pt x="15537" y="2004"/>
                  </a:lnTo>
                  <a:lnTo>
                    <a:pt x="7461" y="7461"/>
                  </a:lnTo>
                  <a:lnTo>
                    <a:pt x="2004" y="15537"/>
                  </a:lnTo>
                  <a:lnTo>
                    <a:pt x="0" y="25400"/>
                  </a:lnTo>
                  <a:lnTo>
                    <a:pt x="0" y="127000"/>
                  </a:lnTo>
                  <a:lnTo>
                    <a:pt x="2004" y="136862"/>
                  </a:lnTo>
                  <a:lnTo>
                    <a:pt x="7461" y="144938"/>
                  </a:lnTo>
                  <a:lnTo>
                    <a:pt x="15537" y="150395"/>
                  </a:lnTo>
                  <a:lnTo>
                    <a:pt x="25400" y="152400"/>
                  </a:lnTo>
                  <a:lnTo>
                    <a:pt x="1403350" y="152399"/>
                  </a:lnTo>
                  <a:lnTo>
                    <a:pt x="1413212" y="150395"/>
                  </a:lnTo>
                  <a:lnTo>
                    <a:pt x="1421288" y="144938"/>
                  </a:lnTo>
                  <a:lnTo>
                    <a:pt x="1426745" y="136862"/>
                  </a:lnTo>
                  <a:lnTo>
                    <a:pt x="1428750" y="126999"/>
                  </a:lnTo>
                  <a:close/>
                </a:path>
              </a:pathLst>
            </a:custGeom>
            <a:solidFill>
              <a:srgbClr val="231F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9" name="Google Shape;69;p3"/>
            <p:cNvSpPr/>
            <p:nvPr/>
          </p:nvSpPr>
          <p:spPr>
            <a:xfrm>
              <a:off x="1327137" y="850900"/>
              <a:ext cx="1428750" cy="152400"/>
            </a:xfrm>
            <a:custGeom>
              <a:rect b="b" l="l" r="r" t="t"/>
              <a:pathLst>
                <a:path extrusionOk="0" h="152400" w="1428750">
                  <a:moveTo>
                    <a:pt x="0" y="25400"/>
                  </a:moveTo>
                  <a:lnTo>
                    <a:pt x="1403350" y="0"/>
                  </a:lnTo>
                  <a:lnTo>
                    <a:pt x="1413212" y="2004"/>
                  </a:lnTo>
                  <a:lnTo>
                    <a:pt x="1421288" y="7461"/>
                  </a:lnTo>
                  <a:lnTo>
                    <a:pt x="1426745" y="15537"/>
                  </a:lnTo>
                  <a:lnTo>
                    <a:pt x="1428750" y="25399"/>
                  </a:lnTo>
                  <a:lnTo>
                    <a:pt x="1428750" y="126999"/>
                  </a:lnTo>
                  <a:lnTo>
                    <a:pt x="25400" y="152400"/>
                  </a:lnTo>
                  <a:lnTo>
                    <a:pt x="15537" y="150395"/>
                  </a:lnTo>
                  <a:lnTo>
                    <a:pt x="7461" y="144938"/>
                  </a:lnTo>
                  <a:lnTo>
                    <a:pt x="2004" y="136862"/>
                  </a:lnTo>
                  <a:lnTo>
                    <a:pt x="0" y="127000"/>
                  </a:lnTo>
                  <a:lnTo>
                    <a:pt x="0" y="25400"/>
                  </a:lnTo>
                  <a:close/>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70" name="Google Shape;70;p3"/>
          <p:cNvSpPr txBox="1"/>
          <p:nvPr/>
        </p:nvSpPr>
        <p:spPr>
          <a:xfrm>
            <a:off x="142728" y="5265400"/>
            <a:ext cx="8361045" cy="1622425"/>
          </a:xfrm>
          <a:prstGeom prst="rect">
            <a:avLst/>
          </a:prstGeom>
          <a:noFill/>
          <a:ln>
            <a:noFill/>
          </a:ln>
        </p:spPr>
        <p:txBody>
          <a:bodyPr anchorCtr="0" anchor="t" bIns="0" lIns="0" spcFirstLastPara="1" rIns="0" wrap="square" tIns="146675">
            <a:spAutoFit/>
          </a:bodyPr>
          <a:lstStyle/>
          <a:p>
            <a:pPr indent="0" lvl="0" marL="12700" marR="0" rtl="0" algn="l">
              <a:lnSpc>
                <a:spcPct val="100000"/>
              </a:lnSpc>
              <a:spcBef>
                <a:spcPts val="0"/>
              </a:spcBef>
              <a:spcAft>
                <a:spcPts val="0"/>
              </a:spcAft>
              <a:buNone/>
            </a:pPr>
            <a:r>
              <a:rPr b="1" lang="en-US" sz="1600">
                <a:solidFill>
                  <a:srgbClr val="231F20"/>
                </a:solidFill>
                <a:latin typeface="Arial"/>
                <a:ea typeface="Arial"/>
                <a:cs typeface="Arial"/>
                <a:sym typeface="Arial"/>
              </a:rPr>
              <a:t>Creating an Audit</a:t>
            </a:r>
            <a:endParaRPr sz="1600">
              <a:latin typeface="Arial"/>
              <a:ea typeface="Arial"/>
              <a:cs typeface="Arial"/>
              <a:sym typeface="Arial"/>
            </a:endParaRPr>
          </a:p>
          <a:p>
            <a:pPr indent="-228600" lvl="0" marL="469265" marR="0" rtl="0" algn="l">
              <a:lnSpc>
                <a:spcPct val="100000"/>
              </a:lnSpc>
              <a:spcBef>
                <a:spcPts val="935"/>
              </a:spcBef>
              <a:spcAft>
                <a:spcPts val="0"/>
              </a:spcAft>
              <a:buClr>
                <a:srgbClr val="231F20"/>
              </a:buClr>
              <a:buSzPts val="1400"/>
              <a:buFont typeface="Noto Sans Symbols"/>
              <a:buChar char="●"/>
            </a:pPr>
            <a:r>
              <a:rPr lang="en-US" sz="1400">
                <a:solidFill>
                  <a:srgbClr val="231F20"/>
                </a:solidFill>
                <a:latin typeface="Arial"/>
                <a:ea typeface="Arial"/>
                <a:cs typeface="Arial"/>
                <a:sym typeface="Arial"/>
              </a:rPr>
              <a:t>Using the drop-down menu will display the Student Focus and the Search Bar</a:t>
            </a:r>
            <a:endParaRPr sz="1400">
              <a:latin typeface="Arial"/>
              <a:ea typeface="Arial"/>
              <a:cs typeface="Arial"/>
              <a:sym typeface="Arial"/>
            </a:endParaRPr>
          </a:p>
          <a:p>
            <a:pPr indent="0" lvl="0" marL="0" marR="0" rtl="0" algn="l">
              <a:lnSpc>
                <a:spcPct val="100000"/>
              </a:lnSpc>
              <a:spcBef>
                <a:spcPts val="25"/>
              </a:spcBef>
              <a:spcAft>
                <a:spcPts val="0"/>
              </a:spcAft>
              <a:buClr>
                <a:srgbClr val="231F20"/>
              </a:buClr>
              <a:buSzPts val="1550"/>
              <a:buFont typeface="Noto Sans Symbols"/>
              <a:buNone/>
            </a:pPr>
            <a:r>
              <a:t/>
            </a:r>
            <a:endParaRPr sz="1550">
              <a:latin typeface="Arial"/>
              <a:ea typeface="Arial"/>
              <a:cs typeface="Arial"/>
              <a:sym typeface="Arial"/>
            </a:endParaRPr>
          </a:p>
          <a:p>
            <a:pPr indent="-229235" lvl="0" marL="469265" marR="0" rtl="0" algn="l">
              <a:lnSpc>
                <a:spcPct val="100000"/>
              </a:lnSpc>
              <a:spcBef>
                <a:spcPts val="5"/>
              </a:spcBef>
              <a:spcAft>
                <a:spcPts val="0"/>
              </a:spcAft>
              <a:buClr>
                <a:srgbClr val="231F20"/>
              </a:buClr>
              <a:buSzPts val="1400"/>
              <a:buFont typeface="Noto Sans Symbols"/>
              <a:buChar char="●"/>
            </a:pPr>
            <a:r>
              <a:rPr lang="en-US" sz="1400">
                <a:solidFill>
                  <a:srgbClr val="231F20"/>
                </a:solidFill>
                <a:latin typeface="Arial"/>
                <a:ea typeface="Arial"/>
                <a:cs typeface="Arial"/>
                <a:sym typeface="Arial"/>
              </a:rPr>
              <a:t>Enter the student’s information (name or TC ID) and click search or find the student under your “focused” list</a:t>
            </a:r>
            <a:endParaRPr sz="1400">
              <a:latin typeface="Arial"/>
              <a:ea typeface="Arial"/>
              <a:cs typeface="Arial"/>
              <a:sym typeface="Arial"/>
            </a:endParaRPr>
          </a:p>
          <a:p>
            <a:pPr indent="0" lvl="0" marL="0" marR="0" rtl="0" algn="l">
              <a:lnSpc>
                <a:spcPct val="100000"/>
              </a:lnSpc>
              <a:spcBef>
                <a:spcPts val="25"/>
              </a:spcBef>
              <a:spcAft>
                <a:spcPts val="0"/>
              </a:spcAft>
              <a:buClr>
                <a:srgbClr val="231F20"/>
              </a:buClr>
              <a:buSzPts val="1550"/>
              <a:buFont typeface="Noto Sans Symbols"/>
              <a:buNone/>
            </a:pPr>
            <a:r>
              <a:t/>
            </a:r>
            <a:endParaRPr sz="1550">
              <a:latin typeface="Arial"/>
              <a:ea typeface="Arial"/>
              <a:cs typeface="Arial"/>
              <a:sym typeface="Arial"/>
            </a:endParaRPr>
          </a:p>
          <a:p>
            <a:pPr indent="-229235" lvl="0" marL="469265" marR="0" rtl="0" algn="l">
              <a:lnSpc>
                <a:spcPct val="100000"/>
              </a:lnSpc>
              <a:spcBef>
                <a:spcPts val="5"/>
              </a:spcBef>
              <a:spcAft>
                <a:spcPts val="0"/>
              </a:spcAft>
              <a:buClr>
                <a:srgbClr val="231F20"/>
              </a:buClr>
              <a:buSzPts val="1400"/>
              <a:buFont typeface="Noto Sans Symbols"/>
              <a:buChar char="●"/>
            </a:pPr>
            <a:r>
              <a:rPr lang="en-US" sz="1400">
                <a:solidFill>
                  <a:srgbClr val="231F20"/>
                </a:solidFill>
                <a:latin typeface="Arial"/>
                <a:ea typeface="Arial"/>
                <a:cs typeface="Arial"/>
                <a:sym typeface="Arial"/>
              </a:rPr>
              <a:t>Click on the student name to bring up the student’s academic goals page.</a:t>
            </a:r>
            <a:endParaRPr sz="14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4" name="Shape 74"/>
        <p:cNvGrpSpPr/>
        <p:nvPr/>
      </p:nvGrpSpPr>
      <p:grpSpPr>
        <a:xfrm>
          <a:off x="0" y="0"/>
          <a:ext cx="0" cy="0"/>
          <a:chOff x="0" y="0"/>
          <a:chExt cx="0" cy="0"/>
        </a:xfrm>
      </p:grpSpPr>
      <p:grpSp>
        <p:nvGrpSpPr>
          <p:cNvPr id="75" name="Google Shape;75;p4"/>
          <p:cNvGrpSpPr/>
          <p:nvPr/>
        </p:nvGrpSpPr>
        <p:grpSpPr>
          <a:xfrm>
            <a:off x="155549" y="155575"/>
            <a:ext cx="9742830" cy="3087004"/>
            <a:chOff x="155549" y="155575"/>
            <a:chExt cx="9742830" cy="3087004"/>
          </a:xfrm>
        </p:grpSpPr>
        <p:sp>
          <p:nvSpPr>
            <p:cNvPr id="76" name="Google Shape;76;p4"/>
            <p:cNvSpPr/>
            <p:nvPr/>
          </p:nvSpPr>
          <p:spPr>
            <a:xfrm>
              <a:off x="155549" y="155575"/>
              <a:ext cx="9742830" cy="308700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7" name="Google Shape;77;p4"/>
            <p:cNvSpPr/>
            <p:nvPr/>
          </p:nvSpPr>
          <p:spPr>
            <a:xfrm>
              <a:off x="1333487" y="850900"/>
              <a:ext cx="1447800" cy="165100"/>
            </a:xfrm>
            <a:custGeom>
              <a:rect b="b" l="l" r="r" t="t"/>
              <a:pathLst>
                <a:path extrusionOk="0" h="165100" w="1447800">
                  <a:moveTo>
                    <a:pt x="1447800" y="137540"/>
                  </a:moveTo>
                  <a:lnTo>
                    <a:pt x="1447800" y="27558"/>
                  </a:lnTo>
                  <a:lnTo>
                    <a:pt x="1445637" y="16823"/>
                  </a:lnTo>
                  <a:lnTo>
                    <a:pt x="1439735" y="8064"/>
                  </a:lnTo>
                  <a:lnTo>
                    <a:pt x="1430976" y="2162"/>
                  </a:lnTo>
                  <a:lnTo>
                    <a:pt x="1420241" y="0"/>
                  </a:lnTo>
                  <a:lnTo>
                    <a:pt x="27559" y="0"/>
                  </a:lnTo>
                  <a:lnTo>
                    <a:pt x="16823" y="2162"/>
                  </a:lnTo>
                  <a:lnTo>
                    <a:pt x="8064" y="8064"/>
                  </a:lnTo>
                  <a:lnTo>
                    <a:pt x="2162" y="16823"/>
                  </a:lnTo>
                  <a:lnTo>
                    <a:pt x="0" y="27558"/>
                  </a:lnTo>
                  <a:lnTo>
                    <a:pt x="0" y="137540"/>
                  </a:lnTo>
                  <a:lnTo>
                    <a:pt x="2162" y="148276"/>
                  </a:lnTo>
                  <a:lnTo>
                    <a:pt x="8064" y="157035"/>
                  </a:lnTo>
                  <a:lnTo>
                    <a:pt x="16823" y="162937"/>
                  </a:lnTo>
                  <a:lnTo>
                    <a:pt x="27559" y="165099"/>
                  </a:lnTo>
                  <a:lnTo>
                    <a:pt x="1420241" y="165099"/>
                  </a:lnTo>
                  <a:lnTo>
                    <a:pt x="1430976" y="162937"/>
                  </a:lnTo>
                  <a:lnTo>
                    <a:pt x="1439735" y="157035"/>
                  </a:lnTo>
                  <a:lnTo>
                    <a:pt x="1445637" y="148276"/>
                  </a:lnTo>
                  <a:lnTo>
                    <a:pt x="1447800" y="137540"/>
                  </a:lnTo>
                  <a:close/>
                </a:path>
              </a:pathLst>
            </a:custGeom>
            <a:solidFill>
              <a:srgbClr val="231F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8" name="Google Shape;78;p4"/>
            <p:cNvSpPr/>
            <p:nvPr/>
          </p:nvSpPr>
          <p:spPr>
            <a:xfrm>
              <a:off x="1333487" y="850900"/>
              <a:ext cx="1447800" cy="165100"/>
            </a:xfrm>
            <a:custGeom>
              <a:rect b="b" l="l" r="r" t="t"/>
              <a:pathLst>
                <a:path extrusionOk="0" h="165100" w="1447800">
                  <a:moveTo>
                    <a:pt x="0" y="27558"/>
                  </a:moveTo>
                  <a:lnTo>
                    <a:pt x="27559" y="0"/>
                  </a:lnTo>
                  <a:lnTo>
                    <a:pt x="1420241" y="0"/>
                  </a:lnTo>
                  <a:lnTo>
                    <a:pt x="1430976" y="2162"/>
                  </a:lnTo>
                  <a:lnTo>
                    <a:pt x="1439735" y="8064"/>
                  </a:lnTo>
                  <a:lnTo>
                    <a:pt x="1445637" y="16823"/>
                  </a:lnTo>
                  <a:lnTo>
                    <a:pt x="1447800" y="27558"/>
                  </a:lnTo>
                  <a:lnTo>
                    <a:pt x="1447800" y="137540"/>
                  </a:lnTo>
                  <a:lnTo>
                    <a:pt x="1420241" y="165099"/>
                  </a:lnTo>
                  <a:lnTo>
                    <a:pt x="27559" y="165099"/>
                  </a:lnTo>
                  <a:lnTo>
                    <a:pt x="16823" y="162937"/>
                  </a:lnTo>
                  <a:lnTo>
                    <a:pt x="8064" y="157035"/>
                  </a:lnTo>
                  <a:lnTo>
                    <a:pt x="2162" y="148276"/>
                  </a:lnTo>
                  <a:lnTo>
                    <a:pt x="0" y="137540"/>
                  </a:lnTo>
                  <a:lnTo>
                    <a:pt x="0" y="27558"/>
                  </a:lnTo>
                  <a:close/>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79" name="Google Shape;79;p4"/>
          <p:cNvSpPr txBox="1"/>
          <p:nvPr/>
        </p:nvSpPr>
        <p:spPr>
          <a:xfrm>
            <a:off x="142728" y="4070994"/>
            <a:ext cx="6974205" cy="129286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600">
                <a:solidFill>
                  <a:srgbClr val="231F20"/>
                </a:solidFill>
                <a:latin typeface="Arial"/>
                <a:ea typeface="Arial"/>
                <a:cs typeface="Arial"/>
                <a:sym typeface="Arial"/>
              </a:rPr>
              <a:t>Creating an Audit</a:t>
            </a:r>
            <a:endParaRPr sz="1600">
              <a:latin typeface="Arial"/>
              <a:ea typeface="Arial"/>
              <a:cs typeface="Arial"/>
              <a:sym typeface="Arial"/>
            </a:endParaRPr>
          </a:p>
          <a:p>
            <a:pPr indent="0" lvl="0" marL="0" marR="0" rtl="0" algn="l">
              <a:lnSpc>
                <a:spcPct val="100000"/>
              </a:lnSpc>
              <a:spcBef>
                <a:spcPts val="10"/>
              </a:spcBef>
              <a:spcAft>
                <a:spcPts val="0"/>
              </a:spcAft>
              <a:buNone/>
            </a:pPr>
            <a:r>
              <a:t/>
            </a:r>
            <a:endParaRPr sz="2500">
              <a:latin typeface="Arial"/>
              <a:ea typeface="Arial"/>
              <a:cs typeface="Arial"/>
              <a:sym typeface="Arial"/>
            </a:endParaRPr>
          </a:p>
          <a:p>
            <a:pPr indent="-228600" lvl="0" marL="469265" marR="0" rtl="0" algn="l">
              <a:lnSpc>
                <a:spcPct val="100000"/>
              </a:lnSpc>
              <a:spcBef>
                <a:spcPts val="5"/>
              </a:spcBef>
              <a:spcAft>
                <a:spcPts val="0"/>
              </a:spcAft>
              <a:buClr>
                <a:srgbClr val="231F20"/>
              </a:buClr>
              <a:buSzPts val="1400"/>
              <a:buFont typeface="Noto Sans Symbols"/>
              <a:buChar char="●"/>
            </a:pPr>
            <a:r>
              <a:rPr lang="en-US" sz="1400">
                <a:solidFill>
                  <a:srgbClr val="231F20"/>
                </a:solidFill>
                <a:latin typeface="Arial"/>
                <a:ea typeface="Arial"/>
                <a:cs typeface="Arial"/>
                <a:sym typeface="Arial"/>
              </a:rPr>
              <a:t>Audit History: Displays previously run audits along with the name of the person who ran it</a:t>
            </a:r>
            <a:endParaRPr sz="1400">
              <a:latin typeface="Arial"/>
              <a:ea typeface="Arial"/>
              <a:cs typeface="Arial"/>
              <a:sym typeface="Arial"/>
            </a:endParaRPr>
          </a:p>
          <a:p>
            <a:pPr indent="0" lvl="0" marL="0" marR="0" rtl="0" algn="l">
              <a:lnSpc>
                <a:spcPct val="100000"/>
              </a:lnSpc>
              <a:spcBef>
                <a:spcPts val="25"/>
              </a:spcBef>
              <a:spcAft>
                <a:spcPts val="0"/>
              </a:spcAft>
              <a:buClr>
                <a:srgbClr val="231F20"/>
              </a:buClr>
              <a:buSzPts val="1550"/>
              <a:buFont typeface="Noto Sans Symbols"/>
              <a:buNone/>
            </a:pPr>
            <a:r>
              <a:t/>
            </a:r>
            <a:endParaRPr sz="1550">
              <a:latin typeface="Arial"/>
              <a:ea typeface="Arial"/>
              <a:cs typeface="Arial"/>
              <a:sym typeface="Arial"/>
            </a:endParaRPr>
          </a:p>
          <a:p>
            <a:pPr indent="-229235" lvl="0" marL="469265" marR="0" rtl="0" algn="l">
              <a:lnSpc>
                <a:spcPct val="100000"/>
              </a:lnSpc>
              <a:spcBef>
                <a:spcPts val="0"/>
              </a:spcBef>
              <a:spcAft>
                <a:spcPts val="0"/>
              </a:spcAft>
              <a:buClr>
                <a:srgbClr val="231F20"/>
              </a:buClr>
              <a:buSzPts val="1400"/>
              <a:buFont typeface="Noto Sans Symbols"/>
              <a:buChar char="●"/>
            </a:pPr>
            <a:r>
              <a:rPr lang="en-US" sz="1400">
                <a:solidFill>
                  <a:srgbClr val="231F20"/>
                </a:solidFill>
                <a:latin typeface="Arial"/>
                <a:ea typeface="Arial"/>
                <a:cs typeface="Arial"/>
                <a:sym typeface="Arial"/>
              </a:rPr>
              <a:t>Create Audit: Runs an audit on the currently highlighted Academic Goal</a:t>
            </a:r>
            <a:endParaRPr sz="140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3" name="Shape 83"/>
        <p:cNvGrpSpPr/>
        <p:nvPr/>
      </p:nvGrpSpPr>
      <p:grpSpPr>
        <a:xfrm>
          <a:off x="0" y="0"/>
          <a:ext cx="0" cy="0"/>
          <a:chOff x="0" y="0"/>
          <a:chExt cx="0" cy="0"/>
        </a:xfrm>
      </p:grpSpPr>
      <p:sp>
        <p:nvSpPr>
          <p:cNvPr id="84" name="Google Shape;84;p5"/>
          <p:cNvSpPr txBox="1"/>
          <p:nvPr/>
        </p:nvSpPr>
        <p:spPr>
          <a:xfrm>
            <a:off x="142728" y="7139140"/>
            <a:ext cx="6737984" cy="23939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400">
                <a:solidFill>
                  <a:srgbClr val="231F20"/>
                </a:solidFill>
                <a:latin typeface="Arial"/>
                <a:ea typeface="Arial"/>
                <a:cs typeface="Arial"/>
                <a:sym typeface="Arial"/>
              </a:rPr>
              <a:t>Note: </a:t>
            </a:r>
            <a:r>
              <a:rPr lang="en-US" sz="1400">
                <a:solidFill>
                  <a:srgbClr val="231F20"/>
                </a:solidFill>
                <a:latin typeface="Arial"/>
                <a:ea typeface="Arial"/>
                <a:cs typeface="Arial"/>
                <a:sym typeface="Arial"/>
              </a:rPr>
              <a:t>The first time a user runs an audit, a tour will highlight the features of the degree audit</a:t>
            </a:r>
            <a:endParaRPr sz="1400">
              <a:latin typeface="Arial"/>
              <a:ea typeface="Arial"/>
              <a:cs typeface="Arial"/>
              <a:sym typeface="Arial"/>
            </a:endParaRPr>
          </a:p>
        </p:txBody>
      </p:sp>
      <p:pic>
        <p:nvPicPr>
          <p:cNvPr id="85" name="Google Shape;85;p5"/>
          <p:cNvPicPr preferRelativeResize="0"/>
          <p:nvPr/>
        </p:nvPicPr>
        <p:blipFill rotWithShape="1">
          <a:blip r:embed="rId3">
            <a:alphaModFix/>
          </a:blip>
          <a:srcRect b="2286" l="0" r="626" t="0"/>
          <a:stretch/>
        </p:blipFill>
        <p:spPr>
          <a:xfrm>
            <a:off x="152400" y="489425"/>
            <a:ext cx="9669376" cy="5188077"/>
          </a:xfrm>
          <a:prstGeom prst="rect">
            <a:avLst/>
          </a:prstGeom>
          <a:noFill/>
          <a:ln>
            <a:noFill/>
          </a:ln>
        </p:spPr>
      </p:pic>
      <p:sp>
        <p:nvSpPr>
          <p:cNvPr id="86" name="Google Shape;86;p5"/>
          <p:cNvSpPr/>
          <p:nvPr/>
        </p:nvSpPr>
        <p:spPr>
          <a:xfrm>
            <a:off x="1927925" y="1138525"/>
            <a:ext cx="1411800" cy="165600"/>
          </a:xfrm>
          <a:prstGeom prst="roundRect">
            <a:avLst>
              <a:gd fmla="val 16667" name="adj"/>
            </a:avLst>
          </a:prstGeom>
          <a:solidFill>
            <a:srgbClr val="000000"/>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5"/>
          <p:cNvSpPr/>
          <p:nvPr/>
        </p:nvSpPr>
        <p:spPr>
          <a:xfrm>
            <a:off x="2738275" y="1973450"/>
            <a:ext cx="1223700" cy="90300"/>
          </a:xfrm>
          <a:prstGeom prst="roundRect">
            <a:avLst>
              <a:gd fmla="val 16667" name="adj"/>
            </a:avLst>
          </a:prstGeom>
          <a:solidFill>
            <a:srgbClr val="000000"/>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5"/>
          <p:cNvSpPr/>
          <p:nvPr/>
        </p:nvSpPr>
        <p:spPr>
          <a:xfrm>
            <a:off x="8152500" y="1138525"/>
            <a:ext cx="788700" cy="165600"/>
          </a:xfrm>
          <a:prstGeom prst="roundRect">
            <a:avLst>
              <a:gd fmla="val 16667" name="adj"/>
            </a:avLst>
          </a:prstGeom>
          <a:solidFill>
            <a:srgbClr val="000000"/>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2" name="Shape 92"/>
        <p:cNvGrpSpPr/>
        <p:nvPr/>
      </p:nvGrpSpPr>
      <p:grpSpPr>
        <a:xfrm>
          <a:off x="0" y="0"/>
          <a:ext cx="0" cy="0"/>
          <a:chOff x="0" y="0"/>
          <a:chExt cx="0" cy="0"/>
        </a:xfrm>
      </p:grpSpPr>
      <p:sp>
        <p:nvSpPr>
          <p:cNvPr id="93" name="Google Shape;93;p6"/>
          <p:cNvSpPr txBox="1"/>
          <p:nvPr/>
        </p:nvSpPr>
        <p:spPr>
          <a:xfrm>
            <a:off x="142720" y="4756793"/>
            <a:ext cx="8354695" cy="224409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600">
                <a:solidFill>
                  <a:srgbClr val="231F20"/>
                </a:solidFill>
                <a:latin typeface="Arial"/>
                <a:ea typeface="Arial"/>
                <a:cs typeface="Arial"/>
                <a:sym typeface="Arial"/>
              </a:rPr>
              <a:t>Current Audit Overview</a:t>
            </a:r>
            <a:endParaRPr sz="1600">
              <a:latin typeface="Arial"/>
              <a:ea typeface="Arial"/>
              <a:cs typeface="Arial"/>
              <a:sym typeface="Arial"/>
            </a:endParaRPr>
          </a:p>
          <a:p>
            <a:pPr indent="0" lvl="0" marL="0" marR="0" rtl="0" algn="l">
              <a:lnSpc>
                <a:spcPct val="100000"/>
              </a:lnSpc>
              <a:spcBef>
                <a:spcPts val="55"/>
              </a:spcBef>
              <a:spcAft>
                <a:spcPts val="0"/>
              </a:spcAft>
              <a:buNone/>
            </a:pPr>
            <a:r>
              <a:t/>
            </a:r>
            <a:endParaRPr sz="2400">
              <a:latin typeface="Arial"/>
              <a:ea typeface="Arial"/>
              <a:cs typeface="Arial"/>
              <a:sym typeface="Arial"/>
            </a:endParaRPr>
          </a:p>
          <a:p>
            <a:pPr indent="-229234" lvl="0" marL="469900" marR="0" rtl="0" algn="l">
              <a:lnSpc>
                <a:spcPct val="100000"/>
              </a:lnSpc>
              <a:spcBef>
                <a:spcPts val="0"/>
              </a:spcBef>
              <a:spcAft>
                <a:spcPts val="0"/>
              </a:spcAft>
              <a:buClr>
                <a:srgbClr val="231F20"/>
              </a:buClr>
              <a:buSzPts val="1400"/>
              <a:buFont typeface="Arial"/>
              <a:buAutoNum type="alphaUcPeriod"/>
            </a:pPr>
            <a:r>
              <a:rPr lang="en-US" sz="1400">
                <a:solidFill>
                  <a:srgbClr val="231F20"/>
                </a:solidFill>
                <a:latin typeface="Arial"/>
                <a:ea typeface="Arial"/>
                <a:cs typeface="Arial"/>
                <a:sym typeface="Arial"/>
              </a:rPr>
              <a:t>Actions</a:t>
            </a:r>
            <a:endParaRPr sz="1400">
              <a:latin typeface="Arial"/>
              <a:ea typeface="Arial"/>
              <a:cs typeface="Arial"/>
              <a:sym typeface="Arial"/>
            </a:endParaRPr>
          </a:p>
          <a:p>
            <a:pPr indent="0" lvl="0" marL="0" marR="0" rtl="0" algn="l">
              <a:lnSpc>
                <a:spcPct val="100000"/>
              </a:lnSpc>
              <a:spcBef>
                <a:spcPts val="20"/>
              </a:spcBef>
              <a:spcAft>
                <a:spcPts val="0"/>
              </a:spcAft>
              <a:buClr>
                <a:srgbClr val="231F20"/>
              </a:buClr>
              <a:buSzPts val="1500"/>
              <a:buFont typeface="Arial"/>
              <a:buNone/>
            </a:pPr>
            <a:r>
              <a:t/>
            </a:r>
            <a:endParaRPr sz="1500">
              <a:latin typeface="Arial"/>
              <a:ea typeface="Arial"/>
              <a:cs typeface="Arial"/>
              <a:sym typeface="Arial"/>
            </a:endParaRPr>
          </a:p>
          <a:p>
            <a:pPr indent="-229234" lvl="0" marL="469900" marR="0" rtl="0" algn="l">
              <a:lnSpc>
                <a:spcPct val="100000"/>
              </a:lnSpc>
              <a:spcBef>
                <a:spcPts val="0"/>
              </a:spcBef>
              <a:spcAft>
                <a:spcPts val="0"/>
              </a:spcAft>
              <a:buClr>
                <a:srgbClr val="231F20"/>
              </a:buClr>
              <a:buSzPts val="1400"/>
              <a:buFont typeface="Arial"/>
              <a:buAutoNum type="alphaUcPeriod"/>
            </a:pPr>
            <a:r>
              <a:rPr lang="en-US" sz="1400">
                <a:solidFill>
                  <a:srgbClr val="231F20"/>
                </a:solidFill>
                <a:latin typeface="Arial"/>
                <a:ea typeface="Arial"/>
                <a:cs typeface="Arial"/>
                <a:sym typeface="Arial"/>
              </a:rPr>
              <a:t>General Degree Information</a:t>
            </a:r>
            <a:endParaRPr sz="1400">
              <a:latin typeface="Arial"/>
              <a:ea typeface="Arial"/>
              <a:cs typeface="Arial"/>
              <a:sym typeface="Arial"/>
            </a:endParaRPr>
          </a:p>
          <a:p>
            <a:pPr indent="0" lvl="0" marL="0" marR="0" rtl="0" algn="l">
              <a:lnSpc>
                <a:spcPct val="100000"/>
              </a:lnSpc>
              <a:spcBef>
                <a:spcPts val="0"/>
              </a:spcBef>
              <a:spcAft>
                <a:spcPts val="0"/>
              </a:spcAft>
              <a:buClr>
                <a:srgbClr val="231F20"/>
              </a:buClr>
              <a:buSzPts val="1500"/>
              <a:buFont typeface="Arial"/>
              <a:buNone/>
            </a:pPr>
            <a:r>
              <a:t/>
            </a:r>
            <a:endParaRPr sz="1500">
              <a:latin typeface="Arial"/>
              <a:ea typeface="Arial"/>
              <a:cs typeface="Arial"/>
              <a:sym typeface="Arial"/>
            </a:endParaRPr>
          </a:p>
          <a:p>
            <a:pPr indent="-228600" lvl="0" marL="469900" marR="0" rtl="0" algn="l">
              <a:lnSpc>
                <a:spcPct val="100000"/>
              </a:lnSpc>
              <a:spcBef>
                <a:spcPts val="0"/>
              </a:spcBef>
              <a:spcAft>
                <a:spcPts val="0"/>
              </a:spcAft>
              <a:buClr>
                <a:srgbClr val="231F20"/>
              </a:buClr>
              <a:buSzPts val="1400"/>
              <a:buFont typeface="Arial"/>
              <a:buAutoNum type="alphaUcPeriod"/>
            </a:pPr>
            <a:r>
              <a:rPr lang="en-US" sz="1400">
                <a:solidFill>
                  <a:srgbClr val="231F20"/>
                </a:solidFill>
                <a:latin typeface="Arial"/>
                <a:ea typeface="Arial"/>
                <a:cs typeface="Arial"/>
                <a:sym typeface="Arial"/>
              </a:rPr>
              <a:t>Audit</a:t>
            </a:r>
            <a:endParaRPr sz="1400">
              <a:latin typeface="Arial"/>
              <a:ea typeface="Arial"/>
              <a:cs typeface="Arial"/>
              <a:sym typeface="Arial"/>
            </a:endParaRPr>
          </a:p>
          <a:p>
            <a:pPr indent="0" lvl="0" marL="0" marR="0" rtl="0" algn="l">
              <a:lnSpc>
                <a:spcPct val="100000"/>
              </a:lnSpc>
              <a:spcBef>
                <a:spcPts val="15"/>
              </a:spcBef>
              <a:spcAft>
                <a:spcPts val="0"/>
              </a:spcAft>
              <a:buNone/>
            </a:pPr>
            <a:r>
              <a:t/>
            </a:r>
            <a:endParaRPr sz="2200">
              <a:latin typeface="Arial"/>
              <a:ea typeface="Arial"/>
              <a:cs typeface="Arial"/>
              <a:sym typeface="Arial"/>
            </a:endParaRPr>
          </a:p>
          <a:p>
            <a:pPr indent="0" lvl="0" marL="12700" marR="0" rtl="0" algn="l">
              <a:lnSpc>
                <a:spcPct val="100000"/>
              </a:lnSpc>
              <a:spcBef>
                <a:spcPts val="0"/>
              </a:spcBef>
              <a:spcAft>
                <a:spcPts val="0"/>
              </a:spcAft>
              <a:buNone/>
            </a:pPr>
            <a:r>
              <a:rPr b="1" lang="en-US" sz="1400">
                <a:solidFill>
                  <a:srgbClr val="231F20"/>
                </a:solidFill>
                <a:latin typeface="Arial"/>
                <a:ea typeface="Arial"/>
                <a:cs typeface="Arial"/>
                <a:sym typeface="Arial"/>
              </a:rPr>
              <a:t>Note: </a:t>
            </a:r>
            <a:r>
              <a:rPr lang="en-US" sz="1400">
                <a:solidFill>
                  <a:srgbClr val="231F20"/>
                </a:solidFill>
                <a:latin typeface="Arial"/>
                <a:ea typeface="Arial"/>
                <a:cs typeface="Arial"/>
                <a:sym typeface="Arial"/>
              </a:rPr>
              <a:t>Most used action will be Exceptions. Once an exception is made, you may click Rerun to see how it is applied.</a:t>
            </a:r>
            <a:endParaRPr sz="1400">
              <a:latin typeface="Arial"/>
              <a:ea typeface="Arial"/>
              <a:cs typeface="Arial"/>
              <a:sym typeface="Arial"/>
            </a:endParaRPr>
          </a:p>
        </p:txBody>
      </p:sp>
      <p:sp>
        <p:nvSpPr>
          <p:cNvPr id="94" name="Google Shape;94;p6"/>
          <p:cNvSpPr/>
          <p:nvPr/>
        </p:nvSpPr>
        <p:spPr>
          <a:xfrm>
            <a:off x="155549" y="155575"/>
            <a:ext cx="8229612" cy="429578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8" name="Shape 98"/>
        <p:cNvGrpSpPr/>
        <p:nvPr/>
      </p:nvGrpSpPr>
      <p:grpSpPr>
        <a:xfrm>
          <a:off x="0" y="0"/>
          <a:ext cx="0" cy="0"/>
          <a:chOff x="0" y="0"/>
          <a:chExt cx="0" cy="0"/>
        </a:xfrm>
      </p:grpSpPr>
      <p:sp>
        <p:nvSpPr>
          <p:cNvPr id="99" name="Google Shape;99;p7"/>
          <p:cNvSpPr txBox="1"/>
          <p:nvPr/>
        </p:nvSpPr>
        <p:spPr>
          <a:xfrm>
            <a:off x="142728" y="4032892"/>
            <a:ext cx="9645015" cy="26035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600">
                <a:solidFill>
                  <a:srgbClr val="231F20"/>
                </a:solidFill>
                <a:latin typeface="Arial"/>
                <a:ea typeface="Arial"/>
                <a:cs typeface="Arial"/>
                <a:sym typeface="Arial"/>
              </a:rPr>
              <a:t>Current Audit Overview: Audit Actions</a:t>
            </a:r>
            <a:endParaRPr sz="1600">
              <a:latin typeface="Arial"/>
              <a:ea typeface="Arial"/>
              <a:cs typeface="Arial"/>
              <a:sym typeface="Arial"/>
            </a:endParaRPr>
          </a:p>
          <a:p>
            <a:pPr indent="0" lvl="0" marL="0" marR="0" rtl="0" algn="l">
              <a:lnSpc>
                <a:spcPct val="100000"/>
              </a:lnSpc>
              <a:spcBef>
                <a:spcPts val="10"/>
              </a:spcBef>
              <a:spcAft>
                <a:spcPts val="0"/>
              </a:spcAft>
              <a:buNone/>
            </a:pPr>
            <a:r>
              <a:t/>
            </a:r>
            <a:endParaRPr sz="2500">
              <a:latin typeface="Arial"/>
              <a:ea typeface="Arial"/>
              <a:cs typeface="Arial"/>
              <a:sym typeface="Arial"/>
            </a:endParaRPr>
          </a:p>
          <a:p>
            <a:pPr indent="-228600" lvl="0" marL="469265" marR="0" rtl="0" algn="l">
              <a:lnSpc>
                <a:spcPct val="100000"/>
              </a:lnSpc>
              <a:spcBef>
                <a:spcPts val="5"/>
              </a:spcBef>
              <a:spcAft>
                <a:spcPts val="0"/>
              </a:spcAft>
              <a:buClr>
                <a:srgbClr val="231F20"/>
              </a:buClr>
              <a:buSzPts val="1400"/>
              <a:buFont typeface="Noto Sans Symbols"/>
              <a:buChar char="●"/>
            </a:pPr>
            <a:r>
              <a:rPr lang="en-US" sz="1400">
                <a:solidFill>
                  <a:srgbClr val="231F20"/>
                </a:solidFill>
                <a:latin typeface="Arial"/>
                <a:ea typeface="Arial"/>
                <a:cs typeface="Arial"/>
                <a:sym typeface="Arial"/>
              </a:rPr>
              <a:t>Click on a requirement. The exceptions tab for that requirement will pop up.</a:t>
            </a:r>
            <a:endParaRPr sz="1400">
              <a:latin typeface="Arial"/>
              <a:ea typeface="Arial"/>
              <a:cs typeface="Arial"/>
              <a:sym typeface="Arial"/>
            </a:endParaRPr>
          </a:p>
          <a:p>
            <a:pPr indent="-228600" lvl="0" marL="469265" marR="41910" rtl="0" algn="l">
              <a:lnSpc>
                <a:spcPct val="203600"/>
              </a:lnSpc>
              <a:spcBef>
                <a:spcPts val="70"/>
              </a:spcBef>
              <a:spcAft>
                <a:spcPts val="0"/>
              </a:spcAft>
              <a:buClr>
                <a:srgbClr val="231F20"/>
              </a:buClr>
              <a:buSzPts val="1400"/>
              <a:buFont typeface="Noto Sans Symbols"/>
              <a:buChar char="●"/>
            </a:pPr>
            <a:r>
              <a:rPr b="1" lang="en-US" sz="1400">
                <a:solidFill>
                  <a:srgbClr val="231F20"/>
                </a:solidFill>
                <a:latin typeface="Arial"/>
                <a:ea typeface="Arial"/>
                <a:cs typeface="Arial"/>
                <a:sym typeface="Arial"/>
              </a:rPr>
              <a:t>Move Course</a:t>
            </a:r>
            <a:r>
              <a:rPr lang="en-US" sz="1400">
                <a:solidFill>
                  <a:srgbClr val="231F20"/>
                </a:solidFill>
                <a:latin typeface="Arial"/>
                <a:ea typeface="Arial"/>
                <a:cs typeface="Arial"/>
                <a:sym typeface="Arial"/>
              </a:rPr>
              <a:t>: only allows courses to be moved to requirements they can legitimately satisfy. If a course does not meet all the  parameters of a particular requirement, it cannot be moved under that specific requirement.</a:t>
            </a:r>
            <a:endParaRPr sz="1400">
              <a:latin typeface="Arial"/>
              <a:ea typeface="Arial"/>
              <a:cs typeface="Arial"/>
              <a:sym typeface="Arial"/>
            </a:endParaRPr>
          </a:p>
          <a:p>
            <a:pPr indent="-228600" lvl="0" marL="469265" marR="5080" rtl="0" algn="l">
              <a:lnSpc>
                <a:spcPct val="202800"/>
              </a:lnSpc>
              <a:spcBef>
                <a:spcPts val="85"/>
              </a:spcBef>
              <a:spcAft>
                <a:spcPts val="0"/>
              </a:spcAft>
              <a:buClr>
                <a:srgbClr val="231F20"/>
              </a:buClr>
              <a:buSzPts val="1400"/>
              <a:buFont typeface="Noto Sans Symbols"/>
              <a:buChar char="●"/>
            </a:pPr>
            <a:r>
              <a:rPr b="1" lang="en-US" sz="1400">
                <a:solidFill>
                  <a:srgbClr val="231F20"/>
                </a:solidFill>
                <a:latin typeface="Arial"/>
                <a:ea typeface="Arial"/>
                <a:cs typeface="Arial"/>
                <a:sym typeface="Arial"/>
              </a:rPr>
              <a:t>Exception</a:t>
            </a:r>
            <a:r>
              <a:rPr lang="en-US" sz="1400">
                <a:solidFill>
                  <a:srgbClr val="231F20"/>
                </a:solidFill>
                <a:latin typeface="Arial"/>
                <a:ea typeface="Arial"/>
                <a:cs typeface="Arial"/>
                <a:sym typeface="Arial"/>
              </a:rPr>
              <a:t>: allows the user to force satisfy requirements and map courses to any specific requirement area. Making exceptions  disregards parameters that have been set by the requirement. Managing exceptions allows the user to edit/delete exceptions</a:t>
            </a:r>
            <a:endParaRPr sz="1400">
              <a:latin typeface="Arial"/>
              <a:ea typeface="Arial"/>
              <a:cs typeface="Arial"/>
              <a:sym typeface="Arial"/>
            </a:endParaRPr>
          </a:p>
        </p:txBody>
      </p:sp>
      <p:sp>
        <p:nvSpPr>
          <p:cNvPr id="100" name="Google Shape;100;p7"/>
          <p:cNvSpPr/>
          <p:nvPr/>
        </p:nvSpPr>
        <p:spPr>
          <a:xfrm>
            <a:off x="469218" y="155575"/>
            <a:ext cx="8876842" cy="357569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4" name="Shape 104"/>
        <p:cNvGrpSpPr/>
        <p:nvPr/>
      </p:nvGrpSpPr>
      <p:grpSpPr>
        <a:xfrm>
          <a:off x="0" y="0"/>
          <a:ext cx="0" cy="0"/>
          <a:chOff x="0" y="0"/>
          <a:chExt cx="0" cy="0"/>
        </a:xfrm>
      </p:grpSpPr>
      <p:sp>
        <p:nvSpPr>
          <p:cNvPr id="105" name="Google Shape;105;p8"/>
          <p:cNvSpPr txBox="1"/>
          <p:nvPr/>
        </p:nvSpPr>
        <p:spPr>
          <a:xfrm>
            <a:off x="142728" y="133603"/>
            <a:ext cx="1878964" cy="26924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600">
                <a:solidFill>
                  <a:srgbClr val="231F20"/>
                </a:solidFill>
                <a:latin typeface="Arial"/>
                <a:ea typeface="Arial"/>
                <a:cs typeface="Arial"/>
                <a:sym typeface="Arial"/>
              </a:rPr>
              <a:t>How to Move Courses</a:t>
            </a:r>
            <a:endParaRPr sz="1600">
              <a:latin typeface="Arial"/>
              <a:ea typeface="Arial"/>
              <a:cs typeface="Arial"/>
              <a:sym typeface="Arial"/>
            </a:endParaRPr>
          </a:p>
        </p:txBody>
      </p:sp>
      <p:sp>
        <p:nvSpPr>
          <p:cNvPr id="106" name="Google Shape;106;p8"/>
          <p:cNvSpPr/>
          <p:nvPr/>
        </p:nvSpPr>
        <p:spPr>
          <a:xfrm>
            <a:off x="155549" y="652144"/>
            <a:ext cx="8726182" cy="484061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7" name="Google Shape;107;p8"/>
          <p:cNvSpPr txBox="1"/>
          <p:nvPr/>
        </p:nvSpPr>
        <p:spPr>
          <a:xfrm>
            <a:off x="371311" y="5831597"/>
            <a:ext cx="9137650" cy="1652270"/>
          </a:xfrm>
          <a:prstGeom prst="rect">
            <a:avLst/>
          </a:prstGeom>
          <a:noFill/>
          <a:ln>
            <a:noFill/>
          </a:ln>
        </p:spPr>
        <p:txBody>
          <a:bodyPr anchorCtr="0" anchor="t" bIns="0" lIns="0" spcFirstLastPara="1" rIns="0" wrap="square" tIns="12700">
            <a:spAutoFit/>
          </a:bodyPr>
          <a:lstStyle/>
          <a:p>
            <a:pPr indent="-229234" lvl="0" marL="241300" marR="0" rtl="0" algn="l">
              <a:lnSpc>
                <a:spcPct val="100000"/>
              </a:lnSpc>
              <a:spcBef>
                <a:spcPts val="0"/>
              </a:spcBef>
              <a:spcAft>
                <a:spcPts val="0"/>
              </a:spcAft>
              <a:buClr>
                <a:srgbClr val="231F20"/>
              </a:buClr>
              <a:buSzPts val="1400"/>
              <a:buFont typeface="Noto Sans Symbols"/>
              <a:buChar char="●"/>
            </a:pPr>
            <a:r>
              <a:rPr lang="en-US" sz="1400">
                <a:solidFill>
                  <a:srgbClr val="231F20"/>
                </a:solidFill>
                <a:latin typeface="Arial"/>
                <a:ea typeface="Arial"/>
                <a:cs typeface="Arial"/>
                <a:sym typeface="Arial"/>
              </a:rPr>
              <a:t>Click on the Move Courses Tab to reveal the Move courses panel.</a:t>
            </a:r>
            <a:endParaRPr sz="1400">
              <a:latin typeface="Arial"/>
              <a:ea typeface="Arial"/>
              <a:cs typeface="Arial"/>
              <a:sym typeface="Arial"/>
            </a:endParaRPr>
          </a:p>
          <a:p>
            <a:pPr indent="0" lvl="0" marL="0" marR="0" rtl="0" algn="l">
              <a:lnSpc>
                <a:spcPct val="100000"/>
              </a:lnSpc>
              <a:spcBef>
                <a:spcPts val="30"/>
              </a:spcBef>
              <a:spcAft>
                <a:spcPts val="0"/>
              </a:spcAft>
              <a:buClr>
                <a:srgbClr val="231F20"/>
              </a:buClr>
              <a:buSzPts val="1550"/>
              <a:buFont typeface="Noto Sans Symbols"/>
              <a:buNone/>
            </a:pPr>
            <a:r>
              <a:t/>
            </a:r>
            <a:endParaRPr sz="1550">
              <a:latin typeface="Arial"/>
              <a:ea typeface="Arial"/>
              <a:cs typeface="Arial"/>
              <a:sym typeface="Arial"/>
            </a:endParaRPr>
          </a:p>
          <a:p>
            <a:pPr indent="-228600" lvl="0" marL="240665" marR="0" rtl="0" algn="l">
              <a:lnSpc>
                <a:spcPct val="100000"/>
              </a:lnSpc>
              <a:spcBef>
                <a:spcPts val="0"/>
              </a:spcBef>
              <a:spcAft>
                <a:spcPts val="0"/>
              </a:spcAft>
              <a:buClr>
                <a:srgbClr val="231F20"/>
              </a:buClr>
              <a:buSzPts val="1400"/>
              <a:buFont typeface="Noto Sans Symbols"/>
              <a:buChar char="●"/>
            </a:pPr>
            <a:r>
              <a:rPr lang="en-US" sz="1400">
                <a:solidFill>
                  <a:srgbClr val="231F20"/>
                </a:solidFill>
                <a:latin typeface="Arial"/>
                <a:ea typeface="Arial"/>
                <a:cs typeface="Arial"/>
                <a:sym typeface="Arial"/>
              </a:rPr>
              <a:t>Click the down arrow to reveal course options. You may also see a list of compatible courses below the dropdown menu.</a:t>
            </a:r>
            <a:endParaRPr sz="1400">
              <a:latin typeface="Arial"/>
              <a:ea typeface="Arial"/>
              <a:cs typeface="Arial"/>
              <a:sym typeface="Arial"/>
            </a:endParaRPr>
          </a:p>
          <a:p>
            <a:pPr indent="-635" lvl="0" marL="12700" marR="5080" rtl="0" algn="l">
              <a:lnSpc>
                <a:spcPct val="202900"/>
              </a:lnSpc>
              <a:spcBef>
                <a:spcPts val="815"/>
              </a:spcBef>
              <a:spcAft>
                <a:spcPts val="0"/>
              </a:spcAft>
              <a:buNone/>
            </a:pPr>
            <a:r>
              <a:rPr lang="en-US" sz="1400">
                <a:solidFill>
                  <a:srgbClr val="231F20"/>
                </a:solidFill>
                <a:latin typeface="Arial"/>
                <a:ea typeface="Arial"/>
                <a:cs typeface="Arial"/>
                <a:sym typeface="Arial"/>
              </a:rPr>
              <a:t>NOTE: Courses that can be moved will appear in a drop down list. If a course does not appear in the list, it cannot be moved to  satisfy that requirement.</a:t>
            </a:r>
            <a:endParaRPr sz="140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2020-12-11T17:29:20Z</dcterms:created>
  <dc:creator>Windows User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2018-11-15T00:00:00Z</vt:filetime>
  </property>
  <property fmtid="{D5CDD505-2E9C-101B-9397-08002B2CF9AE}" pid="3" name="Creator">
    <vt:lpwstr>Microsoft® Word 2016</vt:lpwstr>
  </property>
  <property fmtid="{D5CDD505-2E9C-101B-9397-08002B2CF9AE}" pid="4" name="LastSaved">
    <vt:filetime>2020-12-11T00:00:00Z</vt:filetime>
  </property>
</Properties>
</file>