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21"/>
  </p:notesMasterIdLst>
  <p:sldIdLst>
    <p:sldId id="256" r:id="rId2"/>
    <p:sldId id="311" r:id="rId3"/>
    <p:sldId id="298" r:id="rId4"/>
    <p:sldId id="299" r:id="rId5"/>
    <p:sldId id="300" r:id="rId6"/>
    <p:sldId id="301" r:id="rId7"/>
    <p:sldId id="302" r:id="rId8"/>
    <p:sldId id="303" r:id="rId9"/>
    <p:sldId id="304" r:id="rId10"/>
    <p:sldId id="305" r:id="rId11"/>
    <p:sldId id="306" r:id="rId12"/>
    <p:sldId id="307" r:id="rId13"/>
    <p:sldId id="308" r:id="rId14"/>
    <p:sldId id="310" r:id="rId15"/>
    <p:sldId id="309" r:id="rId16"/>
    <p:sldId id="313" r:id="rId17"/>
    <p:sldId id="314" r:id="rId18"/>
    <p:sldId id="312" r:id="rId19"/>
    <p:sldId id="29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67742" autoAdjust="0"/>
  </p:normalViewPr>
  <p:slideViewPr>
    <p:cSldViewPr snapToGrid="0" snapToObjects="1" showGuides="1">
      <p:cViewPr varScale="1">
        <p:scale>
          <a:sx n="57" d="100"/>
          <a:sy n="57" d="100"/>
        </p:scale>
        <p:origin x="-876" y="-90"/>
      </p:cViewPr>
      <p:guideLst>
        <p:guide orient="horz" pos="2160"/>
        <p:guide pos="2880"/>
      </p:guideLst>
    </p:cSldViewPr>
  </p:slideViewPr>
  <p:outlineViewPr>
    <p:cViewPr>
      <p:scale>
        <a:sx n="33" d="100"/>
        <a:sy n="33" d="100"/>
      </p:scale>
      <p:origin x="0" y="44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F7DB8C-AAFA-5447-B617-E241E951C34F}" type="datetimeFigureOut">
              <a:rPr lang="en-US" smtClean="0"/>
              <a:t>5/16/2017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8FE213-CAE8-9448-9F73-4DFC133D028E}" type="slidenum">
              <a:rPr lang="en-US" smtClean="0"/>
              <a:t>‹#›</a:t>
            </a:fld>
            <a:endParaRPr lang="en-US"/>
          </a:p>
        </p:txBody>
      </p:sp>
    </p:spTree>
    <p:extLst>
      <p:ext uri="{BB962C8B-B14F-4D97-AF65-F5344CB8AC3E}">
        <p14:creationId xmlns:p14="http://schemas.microsoft.com/office/powerpoint/2010/main" val="3270616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8FE213-CAE8-9448-9F73-4DFC133D028E}" type="slidenum">
              <a:rPr lang="en-US" smtClean="0"/>
              <a:t>19</a:t>
            </a:fld>
            <a:endParaRPr lang="en-US"/>
          </a:p>
        </p:txBody>
      </p:sp>
    </p:spTree>
    <p:extLst>
      <p:ext uri="{BB962C8B-B14F-4D97-AF65-F5344CB8AC3E}">
        <p14:creationId xmlns:p14="http://schemas.microsoft.com/office/powerpoint/2010/main" val="734919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3900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400" y="4208929"/>
            <a:ext cx="5458968" cy="1048684"/>
          </a:xfrm>
        </p:spPr>
        <p:txBody>
          <a:bodyPr vert="horz" lIns="91440" tIns="45720" rIns="91440" bIns="45720" rtlCol="0" anchor="b" anchorCtr="0">
            <a:normAutofit/>
          </a:bodyPr>
          <a:lstStyle>
            <a:lvl1pPr algn="l" defTabSz="914400" rtl="0" eaLnBrk="1" latinLnBrk="0" hangingPunct="1">
              <a:spcBef>
                <a:spcPct val="0"/>
              </a:spcBef>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3200400" y="5257800"/>
            <a:ext cx="5458968" cy="621792"/>
          </a:xfrm>
        </p:spPr>
        <p:txBody>
          <a:bodyPr vert="horz" lIns="91440" tIns="45720" rIns="91440" bIns="45720" rtlCol="0">
            <a:normAutofit/>
          </a:bodyPr>
          <a:lstStyle>
            <a:lvl1pPr marL="0" indent="0" algn="l" defTabSz="914400" rtl="0" eaLnBrk="1" latinLnBrk="0" hangingPunct="1">
              <a:spcBef>
                <a:spcPts val="0"/>
              </a:spcBef>
              <a:buClr>
                <a:schemeClr val="accent1"/>
              </a:buClr>
              <a:buSzPct val="100000"/>
              <a:buFont typeface="Wingdings 2" pitchFamily="18" charset="2"/>
              <a:buNone/>
              <a:defRPr sz="1600" kern="1200">
                <a:solidFill>
                  <a:schemeClr val="tx2"/>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a:xfrm>
            <a:off x="3276600" y="390525"/>
            <a:ext cx="5504688" cy="365125"/>
          </a:xfrm>
        </p:spPr>
        <p:txBody>
          <a:bodyPr vert="horz" lIns="91440" tIns="45720" rIns="91440" bIns="45720" rtlCol="0" anchor="ctr"/>
          <a:lstStyle>
            <a:lvl1pPr marL="0" algn="r" defTabSz="914400" rtl="0" eaLnBrk="1" latinLnBrk="0" hangingPunct="1">
              <a:defRPr sz="2200" b="0" kern="1200" baseline="0">
                <a:solidFill>
                  <a:schemeClr val="bg1"/>
                </a:solidFill>
                <a:latin typeface="+mn-lt"/>
                <a:ea typeface="+mn-ea"/>
                <a:cs typeface="+mn-cs"/>
              </a:defRPr>
            </a:lvl1p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a:xfrm>
            <a:off x="3218688" y="6356350"/>
            <a:ext cx="4736592" cy="365125"/>
          </a:xfrm>
        </p:spPr>
        <p:txBody>
          <a:bodyPr vert="horz" lIns="91440" tIns="45720" rIns="91440" bIns="45720" rtlCol="0" anchor="ctr"/>
          <a:lstStyle>
            <a:lvl1pPr marL="0" algn="l" defTabSz="914400" rtl="0" eaLnBrk="1" latinLnBrk="0" hangingPunct="1">
              <a:defRPr sz="1100" b="1" kern="1200">
                <a:solidFill>
                  <a:schemeClr val="tx2">
                    <a:lumMod val="60000"/>
                    <a:lumOff val="40000"/>
                  </a:schemeClr>
                </a:solidFill>
                <a:latin typeface="+mn-lt"/>
                <a:ea typeface="+mn-ea"/>
                <a:cs typeface="+mn-cs"/>
              </a:defRPr>
            </a:lvl1pPr>
          </a:lstStyle>
          <a:p>
            <a:endParaRPr lang="en-US"/>
          </a:p>
        </p:txBody>
      </p:sp>
      <p:sp>
        <p:nvSpPr>
          <p:cNvPr id="6" name="Slide Number Placeholder 5"/>
          <p:cNvSpPr>
            <a:spLocks noGrp="1"/>
          </p:cNvSpPr>
          <p:nvPr>
            <p:ph type="sldNum" sz="quarter" idx="12"/>
          </p:nvPr>
        </p:nvSpPr>
        <p:spPr>
          <a:xfrm>
            <a:off x="8256494"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57AF16DE-A0D5-4438-950F-5B1E159C2C2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10" name="Content Placeholder 2"/>
          <p:cNvSpPr>
            <a:spLocks noGrp="1"/>
          </p:cNvSpPr>
          <p:nvPr>
            <p:ph sz="half" idx="14"/>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28244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28244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11" name="Content Placeholder 2"/>
          <p:cNvSpPr>
            <a:spLocks noGrp="1"/>
          </p:cNvSpPr>
          <p:nvPr>
            <p:ph sz="half" idx="14"/>
          </p:nvPr>
        </p:nvSpPr>
        <p:spPr>
          <a:xfrm>
            <a:off x="457200" y="2214562"/>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12" name="Content Placeholder 2"/>
          <p:cNvSpPr>
            <a:spLocks noGrp="1"/>
          </p:cNvSpPr>
          <p:nvPr>
            <p:ph sz="half" idx="15"/>
          </p:nvPr>
        </p:nvSpPr>
        <p:spPr>
          <a:xfrm>
            <a:off x="457200" y="4224973"/>
            <a:ext cx="3566160"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1A24CD3-204F-4468-8EE4-28A6668D006A}" type="datetimeFigureOut">
              <a:rPr lang="en-US" smtClean="0"/>
              <a:t>5/16/2017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B1A24CD3-204F-4468-8EE4-28A6668D006A}" type="datetimeFigureOut">
              <a:rPr lang="en-US" smtClean="0"/>
              <a:t>5/16/2017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US" smtClean="0"/>
              <a:t>Click to edit Master title style</a:t>
            </a:r>
            <a:endParaRPr/>
          </a:p>
        </p:txBody>
      </p:sp>
      <p:sp>
        <p:nvSpPr>
          <p:cNvPr id="3" name="Content Placeholder 2"/>
          <p:cNvSpPr>
            <a:spLocks noGrp="1"/>
          </p:cNvSpPr>
          <p:nvPr>
            <p:ph idx="1"/>
          </p:nvPr>
        </p:nvSpPr>
        <p:spPr>
          <a:xfrm>
            <a:off x="4762052" y="990600"/>
            <a:ext cx="3566160" cy="51355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95082"/>
            <a:ext cx="3566160" cy="1035424"/>
          </a:xfrm>
        </p:spPr>
        <p:txBody>
          <a:bodyPr anchor="b"/>
          <a:lstStyle>
            <a:lvl1pPr algn="l">
              <a:defRPr sz="2800" b="0"/>
            </a:lvl1pPr>
          </a:lstStyle>
          <a:p>
            <a:r>
              <a:rPr lang="en-US" smtClean="0"/>
              <a:t>Click to edit Master title style</a:t>
            </a:r>
            <a:endParaRPr/>
          </a:p>
        </p:txBody>
      </p:sp>
      <p:sp>
        <p:nvSpPr>
          <p:cNvPr id="4" name="Text Placeholder 3"/>
          <p:cNvSpPr>
            <a:spLocks noGrp="1"/>
          </p:cNvSpPr>
          <p:nvPr>
            <p:ph type="body" sz="half" idx="2"/>
          </p:nvPr>
        </p:nvSpPr>
        <p:spPr>
          <a:xfrm>
            <a:off x="457199" y="2057400"/>
            <a:ext cx="3566160" cy="3657601"/>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a:xfrm>
            <a:off x="161365" y="6124014"/>
            <a:ext cx="1752600" cy="365125"/>
          </a:xfrm>
        </p:spPr>
        <p:txBody>
          <a:bodyPr/>
          <a:lstStyle>
            <a:lvl1pPr algn="l">
              <a:defRPr/>
            </a:lvl1p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a:xfrm>
            <a:off x="174812" y="6356350"/>
            <a:ext cx="3863788" cy="365125"/>
          </a:xfrm>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10" name="Picture Placeholder 9"/>
          <p:cNvSpPr>
            <a:spLocks noGrp="1"/>
          </p:cNvSpPr>
          <p:nvPr>
            <p:ph type="pic" sz="quarter" idx="13"/>
          </p:nvPr>
        </p:nvSpPr>
        <p:spPr>
          <a:xfrm>
            <a:off x="4760258" y="990600"/>
            <a:ext cx="4096512" cy="5611813"/>
          </a:xfrm>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8" name="Rectangle 7"/>
          <p:cNvSpPr/>
          <p:nvPr/>
        </p:nvSpPr>
        <p:spPr>
          <a:xfrm>
            <a:off x="7216775" y="268288"/>
            <a:ext cx="1639457"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US" smtClean="0"/>
              <a:t>Click to edit Master title style</a:t>
            </a:r>
            <a:endParaRPr/>
          </a:p>
        </p:txBody>
      </p:sp>
      <p:sp>
        <p:nvSpPr>
          <p:cNvPr id="3" name="Picture Placeholder 2"/>
          <p:cNvSpPr>
            <a:spLocks noGrp="1"/>
          </p:cNvSpPr>
          <p:nvPr>
            <p:ph type="pic" idx="1"/>
          </p:nvPr>
        </p:nvSpPr>
        <p:spPr>
          <a:xfrm>
            <a:off x="269874" y="268288"/>
            <a:ext cx="6858000"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4 Pictures with Caption">
    <p:spTree>
      <p:nvGrpSpPr>
        <p:cNvPr id="1" name=""/>
        <p:cNvGrpSpPr/>
        <p:nvPr/>
      </p:nvGrpSpPr>
      <p:grpSpPr>
        <a:xfrm>
          <a:off x="0" y="0"/>
          <a:ext cx="0" cy="0"/>
          <a:chOff x="0" y="0"/>
          <a:chExt cx="0" cy="0"/>
        </a:xfrm>
      </p:grpSpPr>
      <p:sp>
        <p:nvSpPr>
          <p:cNvPr id="8" name="Rectangle 7"/>
          <p:cNvSpPr/>
          <p:nvPr/>
        </p:nvSpPr>
        <p:spPr>
          <a:xfrm>
            <a:off x="8135471" y="268288"/>
            <a:ext cx="720761" cy="3639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8788" y="4267200"/>
            <a:ext cx="6477000" cy="566738"/>
          </a:xfrm>
        </p:spPr>
        <p:txBody>
          <a:bodyPr anchor="b"/>
          <a:lstStyle>
            <a:lvl1pPr algn="l">
              <a:defRPr sz="2800" b="0"/>
            </a:lvl1pPr>
          </a:lstStyle>
          <a:p>
            <a:r>
              <a:rPr lang="en-US" smtClean="0"/>
              <a:t>Click to edit Master title style</a:t>
            </a:r>
            <a:endParaRPr/>
          </a:p>
        </p:txBody>
      </p:sp>
      <p:sp>
        <p:nvSpPr>
          <p:cNvPr id="3" name="Picture Placeholder 2"/>
          <p:cNvSpPr>
            <a:spLocks noGrp="1"/>
          </p:cNvSpPr>
          <p:nvPr>
            <p:ph type="pic" idx="1"/>
          </p:nvPr>
        </p:nvSpPr>
        <p:spPr>
          <a:xfrm>
            <a:off x="269874" y="268288"/>
            <a:ext cx="3006726" cy="36393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58788" y="4840941"/>
            <a:ext cx="6475412" cy="1304271"/>
          </a:xfrm>
        </p:spPr>
        <p:txBody>
          <a:bodyPr>
            <a:normAutofit/>
          </a:bodyPr>
          <a:lstStyle>
            <a:lvl1pPr marL="0" indent="0">
              <a:spcBef>
                <a:spcPts val="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10" name="Picture Placeholder 2"/>
          <p:cNvSpPr>
            <a:spLocks noGrp="1"/>
          </p:cNvSpPr>
          <p:nvPr>
            <p:ph type="pic" idx="13"/>
          </p:nvPr>
        </p:nvSpPr>
        <p:spPr>
          <a:xfrm>
            <a:off x="3352800" y="268288"/>
            <a:ext cx="47019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1" name="Picture Placeholder 2"/>
          <p:cNvSpPr>
            <a:spLocks noGrp="1"/>
          </p:cNvSpPr>
          <p:nvPr>
            <p:ph type="pic" idx="14"/>
          </p:nvPr>
        </p:nvSpPr>
        <p:spPr>
          <a:xfrm>
            <a:off x="33528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2" name="Picture Placeholder 2"/>
          <p:cNvSpPr>
            <a:spLocks noGrp="1"/>
          </p:cNvSpPr>
          <p:nvPr>
            <p:ph type="pic" idx="15"/>
          </p:nvPr>
        </p:nvSpPr>
        <p:spPr>
          <a:xfrm>
            <a:off x="5750500" y="2131935"/>
            <a:ext cx="2304288" cy="17756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8148918" y="268288"/>
            <a:ext cx="718073" cy="566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543799" y="1035424"/>
            <a:ext cx="1322295" cy="5090739"/>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1035424"/>
            <a:ext cx="6019800" cy="5109789"/>
          </a:xfrm>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212106"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a:xfrm>
            <a:off x="7212106" y="6356350"/>
            <a:ext cx="1752600" cy="365125"/>
          </a:xfrm>
        </p:spPr>
        <p:txBody>
          <a:body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7" name="Rectangle 6"/>
          <p:cNvSpPr/>
          <p:nvPr/>
        </p:nvSpPr>
        <p:spPr>
          <a:xfrm>
            <a:off x="3186953" y="268288"/>
            <a:ext cx="5669280" cy="2560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3200399" y="4171950"/>
            <a:ext cx="5457919" cy="1085850"/>
          </a:xfrm>
        </p:spPr>
        <p:txBody>
          <a:bodyPr>
            <a:normAutofit/>
          </a:bodyPr>
          <a:lstStyle>
            <a:lvl1pPr>
              <a:defRPr sz="4600"/>
            </a:lvl1pPr>
          </a:lstStyle>
          <a:p>
            <a:r>
              <a:rPr lang="en-US" smtClean="0"/>
              <a:t>Click to edit Master title style</a:t>
            </a:r>
            <a:endParaRPr/>
          </a:p>
        </p:txBody>
      </p:sp>
      <p:sp>
        <p:nvSpPr>
          <p:cNvPr id="3" name="Subtitle 2"/>
          <p:cNvSpPr>
            <a:spLocks noGrp="1"/>
          </p:cNvSpPr>
          <p:nvPr>
            <p:ph type="subTitle" idx="1"/>
          </p:nvPr>
        </p:nvSpPr>
        <p:spPr>
          <a:xfrm>
            <a:off x="3200401" y="5257799"/>
            <a:ext cx="5457918" cy="618565"/>
          </a:xfrm>
        </p:spPr>
        <p:txBody>
          <a:bodyPr>
            <a:normAutofit/>
          </a:bodyPr>
          <a:lstStyle>
            <a:lvl1pPr marL="0" indent="0" algn="l">
              <a:spcBef>
                <a:spcPct val="0"/>
              </a:spcBef>
              <a:buNone/>
              <a:defRPr sz="1600">
                <a:solidFill>
                  <a:schemeClr val="tx2"/>
                </a:solidFill>
              </a:defRPr>
            </a:lvl1pPr>
            <a:lvl2pPr marL="457200" indent="0" algn="ctr">
              <a:spcBef>
                <a:spcPct val="0"/>
              </a:spcBef>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a:xfrm>
            <a:off x="3276600" y="389965"/>
            <a:ext cx="5499847" cy="365125"/>
          </a:xfrm>
        </p:spPr>
        <p:txBody>
          <a:bodyPr/>
          <a:lstStyle>
            <a:lvl1pPr>
              <a:defRPr sz="2200" b="0" baseline="0">
                <a:solidFill>
                  <a:schemeClr val="bg1"/>
                </a:solidFill>
              </a:defRPr>
            </a:lvl1p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a:xfrm>
            <a:off x="3213847" y="6356350"/>
            <a:ext cx="4734112" cy="365125"/>
          </a:xfrm>
        </p:spPr>
        <p:txBody>
          <a:bodyPr/>
          <a:lstStyle/>
          <a:p>
            <a:endParaRPr lang="en-US"/>
          </a:p>
        </p:txBody>
      </p:sp>
      <p:sp>
        <p:nvSpPr>
          <p:cNvPr id="6" name="Slide Number Placeholder 5"/>
          <p:cNvSpPr>
            <a:spLocks noGrp="1"/>
          </p:cNvSpPr>
          <p:nvPr>
            <p:ph type="sldNum" sz="quarter" idx="12"/>
          </p:nvPr>
        </p:nvSpPr>
        <p:spPr>
          <a:xfrm>
            <a:off x="8265459" y="6356350"/>
            <a:ext cx="685800" cy="365125"/>
          </a:xfrm>
        </p:spPr>
        <p:txBody>
          <a:bodyPr vert="horz" lIns="91440" tIns="45720" rIns="91440" bIns="45720" rtlCol="0" anchor="ctr"/>
          <a:lstStyle>
            <a:lvl1pPr marL="0" algn="r" defTabSz="914400" rtl="0" eaLnBrk="1" latinLnBrk="0" hangingPunct="1">
              <a:defRPr sz="1100" b="1" kern="1200">
                <a:solidFill>
                  <a:schemeClr val="tx2">
                    <a:lumMod val="60000"/>
                    <a:lumOff val="40000"/>
                  </a:schemeClr>
                </a:solidFill>
                <a:latin typeface="+mn-lt"/>
                <a:ea typeface="+mn-ea"/>
                <a:cs typeface="+mn-cs"/>
              </a:defRPr>
            </a:lvl1p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3200400" y="2877671"/>
            <a:ext cx="5646867" cy="1280160"/>
          </a:xfrm>
        </p:spPr>
        <p:txBody>
          <a:bodyPr/>
          <a:lstStyle>
            <a:lvl1pPr>
              <a:buNone/>
              <a:defRPr/>
            </a:lvl1pPr>
          </a:lstStyle>
          <a:p>
            <a:r>
              <a:rPr lang="en-US" smtClean="0"/>
              <a:t>Click icon to add picture</a:t>
            </a:r>
            <a:endParaRPr/>
          </a:p>
        </p:txBody>
      </p:sp>
      <p:sp>
        <p:nvSpPr>
          <p:cNvPr id="10" name="Rectangle 9"/>
          <p:cNvSpPr/>
          <p:nvPr/>
        </p:nvSpPr>
        <p:spPr>
          <a:xfrm>
            <a:off x="268940" y="268288"/>
            <a:ext cx="182880" cy="38868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Picture">
    <p:spTree>
      <p:nvGrpSpPr>
        <p:cNvPr id="1" name=""/>
        <p:cNvGrpSpPr/>
        <p:nvPr/>
      </p:nvGrpSpPr>
      <p:grpSpPr>
        <a:xfrm>
          <a:off x="0" y="0"/>
          <a:ext cx="0" cy="0"/>
          <a:chOff x="0" y="0"/>
          <a:chExt cx="0" cy="0"/>
        </a:xfrm>
      </p:grpSpPr>
      <p:sp>
        <p:nvSpPr>
          <p:cNvPr id="7" name="Rectangle 6"/>
          <p:cNvSpPr/>
          <p:nvPr/>
        </p:nvSpPr>
        <p:spPr>
          <a:xfrm>
            <a:off x="269875" y="268288"/>
            <a:ext cx="1645920"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178423" y="914400"/>
            <a:ext cx="6508377" cy="1143000"/>
          </a:xfrm>
        </p:spPr>
        <p:txBody>
          <a:bodyPr/>
          <a:lstStyle/>
          <a:p>
            <a:r>
              <a:rPr lang="en-US" smtClean="0"/>
              <a:t>Click to edit Master title style</a:t>
            </a:r>
            <a:endParaRPr/>
          </a:p>
        </p:txBody>
      </p:sp>
      <p:sp>
        <p:nvSpPr>
          <p:cNvPr id="3" name="Content Placeholder 2"/>
          <p:cNvSpPr>
            <a:spLocks noGrp="1"/>
          </p:cNvSpPr>
          <p:nvPr>
            <p:ph idx="1"/>
          </p:nvPr>
        </p:nvSpPr>
        <p:spPr>
          <a:xfrm>
            <a:off x="2178423" y="2209800"/>
            <a:ext cx="6508377" cy="391636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a:xfrm>
            <a:off x="7212106" y="6356350"/>
            <a:ext cx="1752600" cy="365125"/>
          </a:xfrm>
        </p:spPr>
        <p:txBody>
          <a:body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a:xfrm>
            <a:off x="2178423" y="6356350"/>
            <a:ext cx="4926852" cy="365125"/>
          </a:xfrm>
        </p:spPr>
        <p:txBody>
          <a:bodyPr/>
          <a:lstStyle/>
          <a:p>
            <a:endParaRPr lang="en-US"/>
          </a:p>
        </p:txBody>
      </p:sp>
      <p:sp>
        <p:nvSpPr>
          <p:cNvPr id="6" name="Slide Number Placeholder 5"/>
          <p:cNvSpPr>
            <a:spLocks noGrp="1"/>
          </p:cNvSpPr>
          <p:nvPr>
            <p:ph type="sldNum" sz="quarter" idx="12"/>
          </p:nvPr>
        </p:nvSpPr>
        <p:spPr>
          <a:xfrm>
            <a:off x="331694" y="361016"/>
            <a:ext cx="506506" cy="365125"/>
          </a:xfrm>
        </p:spPr>
        <p:txBody>
          <a:body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269875" y="1976718"/>
            <a:ext cx="1645920" cy="4625788"/>
          </a:xfrm>
        </p:spPr>
        <p:txBody>
          <a:bodyPr/>
          <a:lstStyle>
            <a:lvl1pPr>
              <a:buNone/>
              <a:defRPr/>
            </a:lvl1pPr>
          </a:lstStyle>
          <a:p>
            <a:r>
              <a:rPr lang="en-US" smtClean="0"/>
              <a:t>Click icon to add picture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35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5562600" y="6356350"/>
            <a:ext cx="1622612" cy="365125"/>
          </a:xfrm>
        </p:spPr>
        <p:txBody>
          <a:bodyPr/>
          <a:lstStyle/>
          <a:p>
            <a:fld id="{B1A24CD3-204F-4468-8EE4-28A6668D006A}" type="datetimeFigureOut">
              <a:rPr lang="en-US" smtClean="0"/>
              <a:t>5/16/2017</a:t>
            </a:fld>
            <a:endParaRPr lang="en-US"/>
          </a:p>
        </p:txBody>
      </p:sp>
      <p:sp>
        <p:nvSpPr>
          <p:cNvPr id="5" name="Footer Placeholder 4"/>
          <p:cNvSpPr>
            <a:spLocks noGrp="1"/>
          </p:cNvSpPr>
          <p:nvPr>
            <p:ph type="ftr" sz="quarter" idx="11"/>
          </p:nvPr>
        </p:nvSpPr>
        <p:spPr>
          <a:xfrm>
            <a:off x="174812" y="6356350"/>
            <a:ext cx="5311588" cy="365125"/>
          </a:xfrm>
        </p:spPr>
        <p:txBody>
          <a:bodyPr/>
          <a:lstStyle/>
          <a:p>
            <a:endParaRPr lang="en-US"/>
          </a:p>
        </p:txBody>
      </p:sp>
      <p:sp>
        <p:nvSpPr>
          <p:cNvPr id="6" name="Slide Number Placeholder 5"/>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7" name="Rectangle 6"/>
          <p:cNvSpPr/>
          <p:nvPr/>
        </p:nvSpPr>
        <p:spPr>
          <a:xfrm>
            <a:off x="269875" y="4773706"/>
            <a:ext cx="2971800" cy="18445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720354" y="3429001"/>
            <a:ext cx="4966446" cy="1398494"/>
          </a:xfrm>
        </p:spPr>
        <p:txBody>
          <a:bodyPr anchor="b" anchorCtr="0"/>
          <a:lstStyle>
            <a:lvl1pPr algn="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3720354"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a:xfrm>
            <a:off x="351212" y="6104965"/>
            <a:ext cx="506506" cy="365125"/>
          </a:xfrm>
        </p:spPr>
        <p:txBody>
          <a:bodyPr/>
          <a:lstStyle/>
          <a:p>
            <a:fld id="{57AF16DE-A0D5-4438-950F-5B1E159C2C28}" type="slidenum">
              <a:rPr lang="en-US" smtClean="0"/>
              <a:t>‹#›</a:t>
            </a:fld>
            <a:endParaRPr lang="en-US"/>
          </a:p>
        </p:txBody>
      </p:sp>
      <p:sp>
        <p:nvSpPr>
          <p:cNvPr id="9" name="Picture Placeholder 8"/>
          <p:cNvSpPr>
            <a:spLocks noGrp="1"/>
          </p:cNvSpPr>
          <p:nvPr>
            <p:ph type="pic" sz="quarter" idx="13"/>
          </p:nvPr>
        </p:nvSpPr>
        <p:spPr>
          <a:xfrm>
            <a:off x="269874" y="268288"/>
            <a:ext cx="2971800" cy="4438650"/>
          </a:xfrm>
        </p:spPr>
        <p:txBody>
          <a:bodyPr/>
          <a:lstStyle>
            <a:lvl1pPr>
              <a:buNone/>
              <a:defRPr/>
            </a:lvl1pPr>
          </a:lstStyle>
          <a:p>
            <a:r>
              <a:rPr lang="en-US" smtClean="0"/>
              <a:t>Click icon to add picture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5720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Content Placeholder 3"/>
          <p:cNvSpPr>
            <a:spLocks noGrp="1"/>
          </p:cNvSpPr>
          <p:nvPr>
            <p:ph sz="half" idx="2"/>
          </p:nvPr>
        </p:nvSpPr>
        <p:spPr>
          <a:xfrm>
            <a:off x="4282440" y="2214563"/>
            <a:ext cx="3566160" cy="39116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88352"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Text Placeholder 4"/>
          <p:cNvSpPr>
            <a:spLocks noGrp="1"/>
          </p:cNvSpPr>
          <p:nvPr>
            <p:ph type="body" sz="quarter" idx="3"/>
          </p:nvPr>
        </p:nvSpPr>
        <p:spPr>
          <a:xfrm>
            <a:off x="4279391" y="2054132"/>
            <a:ext cx="3566160" cy="639762"/>
          </a:xfrm>
        </p:spPr>
        <p:txBody>
          <a:bodyPr anchor="b">
            <a:noAutofit/>
          </a:bodyPr>
          <a:lstStyle>
            <a:lvl1pPr marL="0" indent="0" algn="ctr">
              <a:spcBef>
                <a:spcPct val="0"/>
              </a:spcBef>
              <a:buNone/>
              <a:defRPr sz="20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79391" y="2689411"/>
            <a:ext cx="3566160" cy="3436751"/>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7" name="Date Placeholder 6"/>
          <p:cNvSpPr>
            <a:spLocks noGrp="1"/>
          </p:cNvSpPr>
          <p:nvPr>
            <p:ph type="dt" sz="half" idx="10"/>
          </p:nvPr>
        </p:nvSpPr>
        <p:spPr/>
        <p:txBody>
          <a:bodyPr/>
          <a:lstStyle/>
          <a:p>
            <a:fld id="{B1A24CD3-204F-4468-8EE4-28A6668D006A}" type="datetimeFigureOut">
              <a:rPr lang="en-US" smtClean="0"/>
              <a:t>5/16/2017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AF16DE-A0D5-4438-950F-5B1E159C2C2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8" name="Rectangle 7"/>
          <p:cNvSpPr/>
          <p:nvPr/>
        </p:nvSpPr>
        <p:spPr>
          <a:xfrm>
            <a:off x="8148918" y="268288"/>
            <a:ext cx="718073" cy="1645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57199" y="914400"/>
            <a:ext cx="7391401"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457199" y="2214562"/>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B1A24CD3-204F-4468-8EE4-28A6668D006A}" type="datetimeFigureOut">
              <a:rPr lang="en-US" smtClean="0"/>
              <a:t>5/16/2017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F16DE-A0D5-4438-950F-5B1E159C2C28}" type="slidenum">
              <a:rPr lang="en-US" smtClean="0"/>
              <a:t>‹#›</a:t>
            </a:fld>
            <a:endParaRPr lang="en-US"/>
          </a:p>
        </p:txBody>
      </p:sp>
      <p:sp>
        <p:nvSpPr>
          <p:cNvPr id="9" name="Content Placeholder 2"/>
          <p:cNvSpPr>
            <a:spLocks noGrp="1"/>
          </p:cNvSpPr>
          <p:nvPr>
            <p:ph sz="half" idx="13"/>
          </p:nvPr>
        </p:nvSpPr>
        <p:spPr>
          <a:xfrm>
            <a:off x="457199" y="4224973"/>
            <a:ext cx="7396163" cy="192024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199" y="914400"/>
            <a:ext cx="6508377" cy="1143000"/>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457199" y="2209800"/>
            <a:ext cx="6508377" cy="3916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2"/>
          </p:nvPr>
        </p:nvSpPr>
        <p:spPr>
          <a:xfrm>
            <a:off x="7198659" y="6356350"/>
            <a:ext cx="1752600" cy="365125"/>
          </a:xfrm>
          <a:prstGeom prst="rect">
            <a:avLst/>
          </a:prstGeom>
        </p:spPr>
        <p:txBody>
          <a:bodyPr vert="horz" lIns="91440" tIns="45720" rIns="91440" bIns="45720" rtlCol="0" anchor="ctr"/>
          <a:lstStyle>
            <a:lvl1pPr algn="r">
              <a:defRPr sz="1100" b="1">
                <a:solidFill>
                  <a:schemeClr val="tx2">
                    <a:lumMod val="60000"/>
                    <a:lumOff val="40000"/>
                  </a:schemeClr>
                </a:solidFill>
              </a:defRPr>
            </a:lvl1pPr>
          </a:lstStyle>
          <a:p>
            <a:fld id="{B1A24CD3-204F-4468-8EE4-28A6668D006A}" type="datetimeFigureOut">
              <a:rPr lang="en-US" smtClean="0"/>
              <a:t>5/16/2017</a:t>
            </a:fld>
            <a:endParaRPr lang="en-US"/>
          </a:p>
        </p:txBody>
      </p:sp>
      <p:sp>
        <p:nvSpPr>
          <p:cNvPr id="5" name="Footer Placeholder 4"/>
          <p:cNvSpPr>
            <a:spLocks noGrp="1"/>
          </p:cNvSpPr>
          <p:nvPr>
            <p:ph type="ftr" sz="quarter" idx="3"/>
          </p:nvPr>
        </p:nvSpPr>
        <p:spPr>
          <a:xfrm>
            <a:off x="174812" y="6356350"/>
            <a:ext cx="6007100" cy="365125"/>
          </a:xfrm>
          <a:prstGeom prst="rect">
            <a:avLst/>
          </a:prstGeom>
        </p:spPr>
        <p:txBody>
          <a:bodyPr vert="horz" lIns="91440" tIns="45720" rIns="91440" bIns="45720" rtlCol="0" anchor="ctr"/>
          <a:lstStyle>
            <a:lvl1pPr algn="l">
              <a:defRPr sz="1100" b="1">
                <a:solidFill>
                  <a:schemeClr val="tx2">
                    <a:lumMod val="60000"/>
                    <a:lumOff val="40000"/>
                  </a:schemeClr>
                </a:solidFill>
              </a:defRPr>
            </a:lvl1pPr>
          </a:lstStyle>
          <a:p>
            <a:endParaRPr lang="en-US"/>
          </a:p>
        </p:txBody>
      </p:sp>
      <p:sp>
        <p:nvSpPr>
          <p:cNvPr id="6" name="Slide Number Placeholder 5"/>
          <p:cNvSpPr>
            <a:spLocks noGrp="1"/>
          </p:cNvSpPr>
          <p:nvPr>
            <p:ph type="sldNum" sz="quarter" idx="4"/>
          </p:nvPr>
        </p:nvSpPr>
        <p:spPr>
          <a:xfrm>
            <a:off x="8256494" y="361016"/>
            <a:ext cx="506506" cy="365125"/>
          </a:xfrm>
          <a:prstGeom prst="rect">
            <a:avLst/>
          </a:prstGeom>
        </p:spPr>
        <p:txBody>
          <a:bodyPr vert="horz" lIns="91440" tIns="45720" rIns="91440" bIns="45720" rtlCol="0" anchor="ctr"/>
          <a:lstStyle>
            <a:lvl1pPr algn="r">
              <a:defRPr sz="2200" b="1">
                <a:solidFill>
                  <a:schemeClr val="bg1"/>
                </a:solidFill>
              </a:defRPr>
            </a:lvl1pPr>
          </a:lstStyle>
          <a:p>
            <a:fld id="{57AF16DE-A0D5-4438-950F-5B1E159C2C2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latinLnBrk="0" hangingPunct="1">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spcBef>
          <a:spcPts val="1800"/>
        </a:spcBef>
        <a:buClr>
          <a:schemeClr val="accent1"/>
        </a:buClr>
        <a:buSzPct val="100000"/>
        <a:buFont typeface="Wingdings 2" pitchFamily="18" charset="2"/>
        <a:buChar char="¡"/>
        <a:defRPr sz="2000" kern="1200">
          <a:solidFill>
            <a:schemeClr val="tx2"/>
          </a:solidFill>
          <a:latin typeface="+mn-lt"/>
          <a:ea typeface="+mn-ea"/>
          <a:cs typeface="+mn-cs"/>
        </a:defRPr>
      </a:lvl1pPr>
      <a:lvl2pPr marL="4572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2pPr>
      <a:lvl3pPr marL="6858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80655" y="4430011"/>
            <a:ext cx="7578713" cy="1084270"/>
          </a:xfrm>
        </p:spPr>
        <p:txBody>
          <a:bodyPr>
            <a:normAutofit fontScale="90000"/>
          </a:bodyPr>
          <a:lstStyle/>
          <a:p>
            <a:r>
              <a:rPr lang="en-US" dirty="0" smtClean="0"/>
              <a:t/>
            </a:r>
            <a:br>
              <a:rPr lang="en-US" dirty="0" smtClean="0"/>
            </a:br>
            <a:r>
              <a:rPr lang="en-US" dirty="0" smtClean="0"/>
              <a:t>BHSEC: Creating Collegiate Experiences</a:t>
            </a:r>
            <a:endParaRPr lang="en-US" dirty="0"/>
          </a:p>
        </p:txBody>
      </p:sp>
      <p:sp>
        <p:nvSpPr>
          <p:cNvPr id="3" name="Subtitle 2"/>
          <p:cNvSpPr>
            <a:spLocks noGrp="1"/>
          </p:cNvSpPr>
          <p:nvPr>
            <p:ph type="subTitle" idx="1"/>
          </p:nvPr>
        </p:nvSpPr>
        <p:spPr>
          <a:xfrm>
            <a:off x="3200400" y="5514280"/>
            <a:ext cx="5458968" cy="975843"/>
          </a:xfrm>
        </p:spPr>
        <p:txBody>
          <a:bodyPr>
            <a:normAutofit/>
          </a:bodyPr>
          <a:lstStyle/>
          <a:p>
            <a:r>
              <a:rPr lang="en-US" dirty="0" smtClean="0"/>
              <a:t>Elisabeth Barnett</a:t>
            </a:r>
            <a:endParaRPr lang="en-US" dirty="0"/>
          </a:p>
          <a:p>
            <a:r>
              <a:rPr lang="en-US" dirty="0" smtClean="0"/>
              <a:t>NCREST</a:t>
            </a:r>
          </a:p>
          <a:p>
            <a:r>
              <a:rPr lang="en-US" dirty="0" smtClean="0"/>
              <a:t>Teachers College, Columbia University</a:t>
            </a:r>
            <a:endParaRPr lang="en-US" dirty="0"/>
          </a:p>
        </p:txBody>
      </p:sp>
    </p:spTree>
    <p:extLst>
      <p:ext uri="{BB962C8B-B14F-4D97-AF65-F5344CB8AC3E}">
        <p14:creationId xmlns:p14="http://schemas.microsoft.com/office/powerpoint/2010/main" val="4198688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Faculty selection and support</a:t>
            </a:r>
            <a:endParaRPr lang="en-US" dirty="0"/>
          </a:p>
        </p:txBody>
      </p:sp>
      <p:sp>
        <p:nvSpPr>
          <p:cNvPr id="6" name="Content Placeholder 5"/>
          <p:cNvSpPr>
            <a:spLocks noGrp="1"/>
          </p:cNvSpPr>
          <p:nvPr>
            <p:ph idx="1"/>
          </p:nvPr>
        </p:nvSpPr>
        <p:spPr/>
        <p:txBody>
          <a:bodyPr/>
          <a:lstStyle/>
          <a:p>
            <a:r>
              <a:rPr lang="en-US" dirty="0" smtClean="0"/>
              <a:t>Mostly PhD faculty</a:t>
            </a:r>
          </a:p>
          <a:p>
            <a:r>
              <a:rPr lang="en-US" dirty="0" smtClean="0"/>
              <a:t>They must </a:t>
            </a:r>
            <a:r>
              <a:rPr lang="en-US" dirty="0"/>
              <a:t>have a deep understanding of their disciplines, be active contributors in their </a:t>
            </a:r>
            <a:r>
              <a:rPr lang="en-US" dirty="0" smtClean="0"/>
              <a:t>fields, </a:t>
            </a:r>
            <a:r>
              <a:rPr lang="en-US" dirty="0"/>
              <a:t>and </a:t>
            </a:r>
            <a:r>
              <a:rPr lang="en-US" i="1" dirty="0" smtClean="0"/>
              <a:t>want</a:t>
            </a:r>
            <a:r>
              <a:rPr lang="en-US" dirty="0" smtClean="0"/>
              <a:t> </a:t>
            </a:r>
            <a:r>
              <a:rPr lang="en-US" dirty="0"/>
              <a:t>to work with young adults. </a:t>
            </a:r>
            <a:endParaRPr lang="en-US" dirty="0" smtClean="0"/>
          </a:p>
          <a:p>
            <a:r>
              <a:rPr lang="en-US" dirty="0" smtClean="0"/>
              <a:t>All teach both high school and college courses</a:t>
            </a:r>
          </a:p>
          <a:p>
            <a:r>
              <a:rPr lang="en-US" dirty="0" smtClean="0"/>
              <a:t>Many work to obtain teacher certification</a:t>
            </a:r>
          </a:p>
          <a:p>
            <a:r>
              <a:rPr lang="en-US" dirty="0" smtClean="0"/>
              <a:t>Professional development and support come from home school, district, BHSEC, and Bard College.</a:t>
            </a:r>
            <a:endParaRPr lang="en-US" dirty="0"/>
          </a:p>
        </p:txBody>
      </p:sp>
    </p:spTree>
    <p:extLst>
      <p:ext uri="{BB962C8B-B14F-4D97-AF65-F5344CB8AC3E}">
        <p14:creationId xmlns:p14="http://schemas.microsoft.com/office/powerpoint/2010/main" val="37535319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Faculty selection and support</a:t>
            </a:r>
          </a:p>
        </p:txBody>
      </p:sp>
      <p:sp>
        <p:nvSpPr>
          <p:cNvPr id="5" name="Content Placeholder 4"/>
          <p:cNvSpPr>
            <a:spLocks noGrp="1"/>
          </p:cNvSpPr>
          <p:nvPr>
            <p:ph idx="1"/>
          </p:nvPr>
        </p:nvSpPr>
        <p:spPr/>
        <p:txBody>
          <a:bodyPr>
            <a:normAutofit lnSpcReduction="10000"/>
          </a:bodyPr>
          <a:lstStyle/>
          <a:p>
            <a:pPr marL="0" indent="0">
              <a:buNone/>
            </a:pPr>
            <a:r>
              <a:rPr lang="en-US" i="1" dirty="0"/>
              <a:t>BHSEC's learning environment is unique because of its small class sizes and teachers who are actually invested and interested in the subjects they teach, which allows BHSEC's students to be more engaged in the work.</a:t>
            </a:r>
            <a:endParaRPr lang="en-US" dirty="0"/>
          </a:p>
          <a:p>
            <a:pPr marL="0" indent="0" algn="r">
              <a:buNone/>
            </a:pPr>
            <a:r>
              <a:rPr lang="en-US" i="1" dirty="0"/>
              <a:t> </a:t>
            </a:r>
            <a:r>
              <a:rPr lang="en-US" i="1" dirty="0" smtClean="0"/>
              <a:t>Class </a:t>
            </a:r>
            <a:r>
              <a:rPr lang="en-US" i="1" dirty="0"/>
              <a:t>of 2013 alumni</a:t>
            </a:r>
            <a:endParaRPr lang="en-US" dirty="0"/>
          </a:p>
          <a:p>
            <a:pPr marL="0" indent="0">
              <a:buNone/>
            </a:pPr>
            <a:r>
              <a:rPr lang="en-US" i="1" dirty="0"/>
              <a:t>There was one class in which [BHSEC faculty] spoke to us so openly as equals and </a:t>
            </a:r>
            <a:r>
              <a:rPr lang="en-US" i="1" dirty="0" smtClean="0"/>
              <a:t>as college </a:t>
            </a:r>
            <a:r>
              <a:rPr lang="en-US" i="1" dirty="0"/>
              <a:t>students that I felt so honored to be there and be a part of Bard.</a:t>
            </a:r>
            <a:endParaRPr lang="en-US" dirty="0"/>
          </a:p>
          <a:p>
            <a:pPr marL="0" indent="0" algn="r">
              <a:buNone/>
            </a:pPr>
            <a:r>
              <a:rPr lang="en-US" i="1" dirty="0"/>
              <a:t> </a:t>
            </a:r>
            <a:r>
              <a:rPr lang="en-US" i="1" dirty="0" smtClean="0"/>
              <a:t> </a:t>
            </a:r>
            <a:r>
              <a:rPr lang="en-US" i="1" dirty="0"/>
              <a:t>Class of 2013 alumni</a:t>
            </a:r>
            <a:endParaRPr lang="en-US" dirty="0"/>
          </a:p>
          <a:p>
            <a:pPr marL="0" indent="0">
              <a:buNone/>
            </a:pPr>
            <a:endParaRPr lang="en-US" dirty="0"/>
          </a:p>
        </p:txBody>
      </p:sp>
      <p:sp>
        <p:nvSpPr>
          <p:cNvPr id="6" name="Picture Placeholder 5"/>
          <p:cNvSpPr>
            <a:spLocks noGrp="1"/>
          </p:cNvSpPr>
          <p:nvPr>
            <p:ph type="pic" sz="quarter" idx="13"/>
          </p:nvPr>
        </p:nvSpPr>
        <p:spPr/>
      </p:sp>
    </p:spTree>
    <p:extLst>
      <p:ext uri="{BB962C8B-B14F-4D97-AF65-F5344CB8AC3E}">
        <p14:creationId xmlns:p14="http://schemas.microsoft.com/office/powerpoint/2010/main" val="11422484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
            </a:r>
            <a:br>
              <a:rPr lang="en-US" dirty="0"/>
            </a:br>
            <a:r>
              <a:rPr lang="en-US" dirty="0" smtClean="0"/>
              <a:t>Student Outreach and Admissions</a:t>
            </a:r>
            <a:endParaRPr lang="en-US" dirty="0"/>
          </a:p>
        </p:txBody>
      </p:sp>
      <p:sp>
        <p:nvSpPr>
          <p:cNvPr id="6" name="Content Placeholder 5"/>
          <p:cNvSpPr>
            <a:spLocks noGrp="1"/>
          </p:cNvSpPr>
          <p:nvPr>
            <p:ph idx="1"/>
          </p:nvPr>
        </p:nvSpPr>
        <p:spPr/>
        <p:txBody>
          <a:bodyPr/>
          <a:lstStyle/>
          <a:p>
            <a:r>
              <a:rPr lang="en-US" dirty="0" smtClean="0"/>
              <a:t>BHSEC seeks to create a </a:t>
            </a:r>
            <a:r>
              <a:rPr lang="en-US" dirty="0"/>
              <a:t>diverse community of </a:t>
            </a:r>
            <a:r>
              <a:rPr lang="en-US" dirty="0" smtClean="0"/>
              <a:t>learners from </a:t>
            </a:r>
            <a:r>
              <a:rPr lang="en-US" dirty="0"/>
              <a:t>groups traditionally underserved in </a:t>
            </a:r>
            <a:r>
              <a:rPr lang="en-US" dirty="0" smtClean="0"/>
              <a:t>college.</a:t>
            </a:r>
          </a:p>
          <a:p>
            <a:r>
              <a:rPr lang="en-US" dirty="0" smtClean="0"/>
              <a:t>Students should be </a:t>
            </a:r>
            <a:r>
              <a:rPr lang="en-US" dirty="0"/>
              <a:t>intelligent, hard-working, display intellectual curiosity, show a love of learning, and possess intrinsic motivation. </a:t>
            </a:r>
            <a:endParaRPr lang="en-US" dirty="0" smtClean="0"/>
          </a:p>
          <a:p>
            <a:r>
              <a:rPr lang="en-US" dirty="0" smtClean="0"/>
              <a:t>Intensive outreach is conducted. Special programs encourage diverse candidates.</a:t>
            </a:r>
          </a:p>
          <a:p>
            <a:r>
              <a:rPr lang="en-US" dirty="0"/>
              <a:t>C</a:t>
            </a:r>
            <a:r>
              <a:rPr lang="en-US" dirty="0" smtClean="0"/>
              <a:t>andidates are tested but have other ways to show their potential.</a:t>
            </a:r>
            <a:endParaRPr lang="en-US" dirty="0"/>
          </a:p>
        </p:txBody>
      </p:sp>
    </p:spTree>
    <p:extLst>
      <p:ext uri="{BB962C8B-B14F-4D97-AF65-F5344CB8AC3E}">
        <p14:creationId xmlns:p14="http://schemas.microsoft.com/office/powerpoint/2010/main" val="32012660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Student Outreach and Admissions</a:t>
            </a:r>
          </a:p>
        </p:txBody>
      </p:sp>
      <p:sp>
        <p:nvSpPr>
          <p:cNvPr id="5" name="Content Placeholder 4"/>
          <p:cNvSpPr>
            <a:spLocks noGrp="1"/>
          </p:cNvSpPr>
          <p:nvPr>
            <p:ph idx="1"/>
          </p:nvPr>
        </p:nvSpPr>
        <p:spPr>
          <a:xfrm>
            <a:off x="2178423" y="2209800"/>
            <a:ext cx="6674632" cy="4246418"/>
          </a:xfrm>
        </p:spPr>
        <p:txBody>
          <a:bodyPr>
            <a:normAutofit fontScale="85000" lnSpcReduction="10000"/>
          </a:bodyPr>
          <a:lstStyle/>
          <a:p>
            <a:pPr marL="0" indent="0">
              <a:buNone/>
            </a:pPr>
            <a:r>
              <a:rPr lang="en-US" dirty="0" smtClean="0"/>
              <a:t>Quotes from an admissions counselor at an outreach event:</a:t>
            </a:r>
          </a:p>
          <a:p>
            <a:pPr lvl="0"/>
            <a:r>
              <a:rPr lang="en-US" i="1" dirty="0"/>
              <a:t>There is no such thing as 11</a:t>
            </a:r>
            <a:r>
              <a:rPr lang="en-US" i="1" baseline="30000" dirty="0"/>
              <a:t>th</a:t>
            </a:r>
            <a:r>
              <a:rPr lang="en-US" i="1" dirty="0"/>
              <a:t> and 12</a:t>
            </a:r>
            <a:r>
              <a:rPr lang="en-US" i="1" baseline="30000" dirty="0"/>
              <a:t>th</a:t>
            </a:r>
            <a:r>
              <a:rPr lang="en-US" i="1" dirty="0"/>
              <a:t> grade at BHSEC. There is Year 1 and 2 of college. </a:t>
            </a:r>
            <a:endParaRPr lang="en-US" i="1" dirty="0" smtClean="0"/>
          </a:p>
          <a:p>
            <a:pPr lvl="0"/>
            <a:r>
              <a:rPr lang="en-US" i="1" dirty="0" smtClean="0"/>
              <a:t>If </a:t>
            </a:r>
            <a:r>
              <a:rPr lang="en-US" i="1" dirty="0"/>
              <a:t>you go to BHSEC, you graduate with two years of free college </a:t>
            </a:r>
            <a:r>
              <a:rPr lang="en-US" i="1" dirty="0" smtClean="0"/>
              <a:t>credit. </a:t>
            </a:r>
            <a:endParaRPr lang="en-US" dirty="0"/>
          </a:p>
          <a:p>
            <a:pPr lvl="0"/>
            <a:r>
              <a:rPr lang="en-US" i="1" dirty="0"/>
              <a:t>There’s no school uniform.</a:t>
            </a:r>
            <a:endParaRPr lang="en-US" dirty="0"/>
          </a:p>
          <a:p>
            <a:pPr lvl="0"/>
            <a:r>
              <a:rPr lang="en-US" i="1" dirty="0"/>
              <a:t>This school is great for students who want to be challenged. </a:t>
            </a:r>
            <a:endParaRPr lang="en-US" dirty="0"/>
          </a:p>
          <a:p>
            <a:pPr lvl="0"/>
            <a:r>
              <a:rPr lang="en-US" i="1" dirty="0"/>
              <a:t>Kids have an easy time when they transfer to college. They are very well prepared. </a:t>
            </a:r>
            <a:endParaRPr lang="en-US" dirty="0"/>
          </a:p>
          <a:p>
            <a:pPr lvl="0"/>
            <a:r>
              <a:rPr lang="en-US" i="1" dirty="0"/>
              <a:t>BHSEC has two graduations—one from high school and the other from college.</a:t>
            </a:r>
            <a:endParaRPr lang="en-US" dirty="0"/>
          </a:p>
          <a:p>
            <a:pPr marL="0" indent="0">
              <a:buNone/>
            </a:pPr>
            <a:endParaRPr lang="en-US" dirty="0"/>
          </a:p>
        </p:txBody>
      </p:sp>
      <p:sp>
        <p:nvSpPr>
          <p:cNvPr id="6" name="Picture Placeholder 5"/>
          <p:cNvSpPr>
            <a:spLocks noGrp="1"/>
          </p:cNvSpPr>
          <p:nvPr>
            <p:ph type="pic" sz="quarter" idx="13"/>
          </p:nvPr>
        </p:nvSpPr>
        <p:spPr/>
      </p:sp>
    </p:spTree>
    <p:extLst>
      <p:ext uri="{BB962C8B-B14F-4D97-AF65-F5344CB8AC3E}">
        <p14:creationId xmlns:p14="http://schemas.microsoft.com/office/powerpoint/2010/main" val="1688607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Student Supports</a:t>
            </a:r>
          </a:p>
        </p:txBody>
      </p:sp>
      <p:sp>
        <p:nvSpPr>
          <p:cNvPr id="6" name="Content Placeholder 5"/>
          <p:cNvSpPr>
            <a:spLocks noGrp="1"/>
          </p:cNvSpPr>
          <p:nvPr>
            <p:ph idx="1"/>
          </p:nvPr>
        </p:nvSpPr>
        <p:spPr/>
        <p:txBody>
          <a:bodyPr/>
          <a:lstStyle/>
          <a:p>
            <a:r>
              <a:rPr lang="en-US" dirty="0" smtClean="0"/>
              <a:t>Students need help adapting </a:t>
            </a:r>
            <a:r>
              <a:rPr lang="en-US" dirty="0"/>
              <a:t>to the increased rigor and demand of a BHSEC </a:t>
            </a:r>
            <a:r>
              <a:rPr lang="en-US" dirty="0" smtClean="0"/>
              <a:t>school.</a:t>
            </a:r>
          </a:p>
          <a:p>
            <a:r>
              <a:rPr lang="en-US" dirty="0" smtClean="0"/>
              <a:t>Supports include a formal </a:t>
            </a:r>
            <a:r>
              <a:rPr lang="en-US" dirty="0"/>
              <a:t>advising program, faculty and peer tutoring, active guidance </a:t>
            </a:r>
            <a:r>
              <a:rPr lang="en-US" dirty="0" smtClean="0"/>
              <a:t>counselors and college </a:t>
            </a:r>
            <a:r>
              <a:rPr lang="en-US" dirty="0"/>
              <a:t>transfer advising. </a:t>
            </a:r>
            <a:endParaRPr lang="en-US" dirty="0" smtClean="0"/>
          </a:p>
          <a:p>
            <a:r>
              <a:rPr lang="en-US" dirty="0" smtClean="0"/>
              <a:t>A culture of support makes students feel that they can always obtain help.</a:t>
            </a:r>
          </a:p>
          <a:p>
            <a:r>
              <a:rPr lang="en-US" i="1" dirty="0" smtClean="0"/>
              <a:t>Smart Scholars </a:t>
            </a:r>
            <a:r>
              <a:rPr lang="en-US" dirty="0" smtClean="0"/>
              <a:t>students get extra help.</a:t>
            </a:r>
            <a:endParaRPr lang="en-US" dirty="0"/>
          </a:p>
        </p:txBody>
      </p:sp>
    </p:spTree>
    <p:extLst>
      <p:ext uri="{BB962C8B-B14F-4D97-AF65-F5344CB8AC3E}">
        <p14:creationId xmlns:p14="http://schemas.microsoft.com/office/powerpoint/2010/main" val="19127070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Supports</a:t>
            </a:r>
          </a:p>
        </p:txBody>
      </p:sp>
      <p:sp>
        <p:nvSpPr>
          <p:cNvPr id="3" name="Content Placeholder 2"/>
          <p:cNvSpPr>
            <a:spLocks noGrp="1"/>
          </p:cNvSpPr>
          <p:nvPr>
            <p:ph idx="1"/>
          </p:nvPr>
        </p:nvSpPr>
        <p:spPr>
          <a:xfrm>
            <a:off x="2178423" y="2209800"/>
            <a:ext cx="6508377" cy="4163291"/>
          </a:xfrm>
        </p:spPr>
        <p:txBody>
          <a:bodyPr>
            <a:normAutofit fontScale="85000" lnSpcReduction="10000"/>
          </a:bodyPr>
          <a:lstStyle/>
          <a:p>
            <a:pPr marL="0" indent="0">
              <a:buNone/>
            </a:pPr>
            <a:r>
              <a:rPr lang="en-US" i="1" dirty="0"/>
              <a:t>The advisory is the pulse of the school. The [BHSEC model wouldn’t] be as effective without the support. It’s an early college model but at the end of the day, we’re still working with </a:t>
            </a:r>
            <a:r>
              <a:rPr lang="en-US" i="1" dirty="0" smtClean="0"/>
              <a:t>adolescents</a:t>
            </a:r>
          </a:p>
          <a:p>
            <a:pPr marL="0" indent="0" algn="r">
              <a:buNone/>
            </a:pPr>
            <a:r>
              <a:rPr lang="en-US" i="1" dirty="0" smtClean="0"/>
              <a:t>Faculty Member</a:t>
            </a:r>
          </a:p>
          <a:p>
            <a:pPr marL="0" indent="0">
              <a:buNone/>
            </a:pPr>
            <a:r>
              <a:rPr lang="x-none" i="1" smtClean="0"/>
              <a:t>I </a:t>
            </a:r>
            <a:r>
              <a:rPr lang="x-none" i="1"/>
              <a:t>think it is rare to find a school at 5pm filled with students who are being tutored, but that happens daily at BHSEC.  </a:t>
            </a:r>
            <a:endParaRPr lang="en-US" dirty="0"/>
          </a:p>
          <a:p>
            <a:pPr marL="0" indent="0" algn="r">
              <a:buNone/>
            </a:pPr>
            <a:r>
              <a:rPr lang="en-US" i="1" dirty="0"/>
              <a:t>Graduating Senior, Class of 2013</a:t>
            </a:r>
            <a:endParaRPr lang="en-US" dirty="0"/>
          </a:p>
          <a:p>
            <a:pPr marL="0" indent="0">
              <a:buNone/>
            </a:pPr>
            <a:endParaRPr lang="en-US" i="1" dirty="0" smtClean="0"/>
          </a:p>
          <a:p>
            <a:pPr marL="0" indent="0">
              <a:buNone/>
            </a:pPr>
            <a:r>
              <a:rPr lang="en-US" i="1" dirty="0" smtClean="0"/>
              <a:t>BHSEC </a:t>
            </a:r>
            <a:r>
              <a:rPr lang="en-US" i="1" dirty="0"/>
              <a:t>is not just a school; it is a family. </a:t>
            </a:r>
            <a:endParaRPr lang="en-US" dirty="0"/>
          </a:p>
          <a:p>
            <a:pPr marL="0" indent="0" algn="r">
              <a:buNone/>
            </a:pPr>
            <a:r>
              <a:rPr lang="en-US" i="1" dirty="0"/>
              <a:t>BHSEC Queens </a:t>
            </a:r>
            <a:r>
              <a:rPr lang="en-US" i="1" dirty="0" smtClean="0"/>
              <a:t>Alumna</a:t>
            </a:r>
          </a:p>
          <a:p>
            <a:pPr marL="0" indent="0" algn="r">
              <a:buNone/>
            </a:pPr>
            <a:endParaRPr lang="en-US" dirty="0" smtClean="0"/>
          </a:p>
          <a:p>
            <a:pPr marL="0" indent="0" algn="r">
              <a:buNone/>
            </a:pPr>
            <a:endParaRPr lang="en-US" dirty="0"/>
          </a:p>
          <a:p>
            <a:pPr marL="0" indent="0">
              <a:buNone/>
            </a:pPr>
            <a:endParaRPr lang="en-US" dirty="0"/>
          </a:p>
        </p:txBody>
      </p:sp>
      <p:sp>
        <p:nvSpPr>
          <p:cNvPr id="4" name="Picture Placeholder 3"/>
          <p:cNvSpPr>
            <a:spLocks noGrp="1"/>
          </p:cNvSpPr>
          <p:nvPr>
            <p:ph type="pic" sz="quarter" idx="13"/>
          </p:nvPr>
        </p:nvSpPr>
        <p:spPr/>
      </p:sp>
    </p:spTree>
    <p:extLst>
      <p:ext uri="{BB962C8B-B14F-4D97-AF65-F5344CB8AC3E}">
        <p14:creationId xmlns:p14="http://schemas.microsoft.com/office/powerpoint/2010/main" val="15051821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i="1" dirty="0"/>
              <a:t>Structure—Partnerships, Organization and </a:t>
            </a:r>
            <a:r>
              <a:rPr lang="en-US" b="1" i="1" dirty="0" smtClean="0"/>
              <a:t>Finances</a:t>
            </a:r>
            <a:endParaRPr lang="en-US" dirty="0"/>
          </a:p>
        </p:txBody>
      </p:sp>
      <p:sp>
        <p:nvSpPr>
          <p:cNvPr id="6" name="Content Placeholder 5"/>
          <p:cNvSpPr>
            <a:spLocks noGrp="1"/>
          </p:cNvSpPr>
          <p:nvPr>
            <p:ph idx="1"/>
          </p:nvPr>
        </p:nvSpPr>
        <p:spPr/>
        <p:txBody>
          <a:bodyPr>
            <a:normAutofit/>
          </a:bodyPr>
          <a:lstStyle/>
          <a:p>
            <a:r>
              <a:rPr lang="en-US" dirty="0" smtClean="0"/>
              <a:t>Carefully structured partnerships are central to BHSEC.</a:t>
            </a:r>
          </a:p>
          <a:p>
            <a:pPr lvl="1"/>
            <a:r>
              <a:rPr lang="en-US" dirty="0" smtClean="0"/>
              <a:t>Considerable negotiation is required</a:t>
            </a:r>
          </a:p>
          <a:p>
            <a:r>
              <a:rPr lang="en-US" dirty="0" smtClean="0"/>
              <a:t>Key governance features</a:t>
            </a:r>
          </a:p>
          <a:p>
            <a:pPr lvl="1"/>
            <a:r>
              <a:rPr lang="en-US" dirty="0"/>
              <a:t>P</a:t>
            </a:r>
            <a:r>
              <a:rPr lang="en-US" dirty="0" smtClean="0"/>
              <a:t>rincipals have control over hiring </a:t>
            </a:r>
          </a:p>
          <a:p>
            <a:pPr lvl="1"/>
            <a:r>
              <a:rPr lang="en-US" dirty="0"/>
              <a:t>D</a:t>
            </a:r>
            <a:r>
              <a:rPr lang="en-US" dirty="0" smtClean="0"/>
              <a:t>ean of administration oversees the schools</a:t>
            </a:r>
          </a:p>
          <a:p>
            <a:pPr lvl="1"/>
            <a:r>
              <a:rPr lang="en-US" dirty="0" smtClean="0"/>
              <a:t>Faculty role mirrors higher education</a:t>
            </a:r>
          </a:p>
          <a:p>
            <a:r>
              <a:rPr lang="en-US" dirty="0"/>
              <a:t>Despite receiving public funding, none of the schools </a:t>
            </a:r>
            <a:r>
              <a:rPr lang="en-US" dirty="0" smtClean="0"/>
              <a:t>can independently </a:t>
            </a:r>
            <a:r>
              <a:rPr lang="en-US" dirty="0"/>
              <a:t>cover the costs </a:t>
            </a:r>
            <a:r>
              <a:rPr lang="en-US" dirty="0" smtClean="0"/>
              <a:t>of offering </a:t>
            </a:r>
            <a:r>
              <a:rPr lang="en-US" dirty="0"/>
              <a:t>a high quality education. </a:t>
            </a:r>
            <a:endParaRPr lang="en-US" dirty="0" smtClean="0"/>
          </a:p>
          <a:p>
            <a:endParaRPr lang="en-US" dirty="0"/>
          </a:p>
        </p:txBody>
      </p:sp>
    </p:spTree>
    <p:extLst>
      <p:ext uri="{BB962C8B-B14F-4D97-AF65-F5344CB8AC3E}">
        <p14:creationId xmlns:p14="http://schemas.microsoft.com/office/powerpoint/2010/main" val="30984587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78423" y="914400"/>
            <a:ext cx="6508377" cy="1524000"/>
          </a:xfrm>
        </p:spPr>
        <p:txBody>
          <a:bodyPr/>
          <a:lstStyle/>
          <a:p>
            <a:r>
              <a:rPr lang="en-US" b="1" i="1" dirty="0"/>
              <a:t>Structure—Partnerships, Organization and </a:t>
            </a:r>
            <a:r>
              <a:rPr lang="en-US" b="1" i="1" dirty="0" smtClean="0"/>
              <a:t>Finances: MOU language</a:t>
            </a:r>
            <a:endParaRPr lang="en-US" dirty="0"/>
          </a:p>
        </p:txBody>
      </p:sp>
      <p:sp>
        <p:nvSpPr>
          <p:cNvPr id="6" name="Picture Placeholder 5"/>
          <p:cNvSpPr>
            <a:spLocks noGrp="1"/>
          </p:cNvSpPr>
          <p:nvPr>
            <p:ph type="pic" sz="quarter" idx="13"/>
          </p:nvPr>
        </p:nvSpPr>
        <p:spPr/>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78423" y="2923309"/>
            <a:ext cx="6508750" cy="2022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76" y="2057400"/>
            <a:ext cx="1645920" cy="4545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8804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t>BHSEC opens new worlds to students from groups traditionally underserved in college.</a:t>
            </a:r>
          </a:p>
          <a:p>
            <a:r>
              <a:rPr lang="en-US" dirty="0" smtClean="0"/>
              <a:t>BHSEC succeeds in engaging students in a true liberal arts experience.</a:t>
            </a:r>
          </a:p>
          <a:p>
            <a:r>
              <a:rPr lang="en-US" dirty="0" smtClean="0"/>
              <a:t>Students leave BHSEC very ready for further college study.</a:t>
            </a:r>
          </a:p>
          <a:p>
            <a:r>
              <a:rPr lang="en-US" dirty="0" smtClean="0"/>
              <a:t>BHSEC is not easy to replicate, but it can be done!</a:t>
            </a:r>
            <a:endParaRPr lang="en-US" dirty="0"/>
          </a:p>
        </p:txBody>
      </p:sp>
      <p:sp>
        <p:nvSpPr>
          <p:cNvPr id="4" name="Picture Placeholder 3"/>
          <p:cNvSpPr>
            <a:spLocks noGrp="1"/>
          </p:cNvSpPr>
          <p:nvPr>
            <p:ph type="pic" sz="quarter" idx="13"/>
          </p:nvPr>
        </p:nvSpPr>
        <p:spPr/>
      </p:sp>
    </p:spTree>
    <p:extLst>
      <p:ext uri="{BB962C8B-B14F-4D97-AF65-F5344CB8AC3E}">
        <p14:creationId xmlns:p14="http://schemas.microsoft.com/office/powerpoint/2010/main" val="3120101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idx="1"/>
          </p:nvPr>
        </p:nvSpPr>
        <p:spPr>
          <a:xfrm>
            <a:off x="457199" y="2770909"/>
            <a:ext cx="7038110" cy="3355254"/>
          </a:xfrm>
        </p:spPr>
        <p:txBody>
          <a:bodyPr>
            <a:normAutofit/>
          </a:bodyPr>
          <a:lstStyle/>
          <a:p>
            <a:pPr marL="0" indent="0">
              <a:buNone/>
            </a:pPr>
            <a:r>
              <a:rPr lang="en-US" sz="2400" dirty="0" smtClean="0"/>
              <a:t>Elisabeth Barnett, PhD</a:t>
            </a:r>
          </a:p>
          <a:p>
            <a:pPr marL="0" indent="0">
              <a:buNone/>
            </a:pPr>
            <a:r>
              <a:rPr lang="en-US" sz="2400" dirty="0" smtClean="0"/>
              <a:t>National Center for Restructuring Education, Schools and Teaching (NCREST)</a:t>
            </a:r>
          </a:p>
          <a:p>
            <a:pPr marL="0" indent="0">
              <a:buNone/>
            </a:pPr>
            <a:r>
              <a:rPr lang="en-US" sz="2400" dirty="0" smtClean="0"/>
              <a:t>Teachers College, Columbia University</a:t>
            </a:r>
          </a:p>
          <a:p>
            <a:pPr marL="0" indent="0">
              <a:buNone/>
            </a:pPr>
            <a:r>
              <a:rPr lang="en-US" sz="2400" dirty="0" smtClean="0"/>
              <a:t>barnett@tc.edu</a:t>
            </a:r>
            <a:endParaRPr lang="en-US" sz="2400" dirty="0"/>
          </a:p>
        </p:txBody>
      </p:sp>
    </p:spTree>
    <p:extLst>
      <p:ext uri="{BB962C8B-B14F-4D97-AF65-F5344CB8AC3E}">
        <p14:creationId xmlns:p14="http://schemas.microsoft.com/office/powerpoint/2010/main" val="2173510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NCREST</a:t>
            </a:r>
            <a:endParaRPr lang="en-US" dirty="0"/>
          </a:p>
        </p:txBody>
      </p:sp>
      <p:sp>
        <p:nvSpPr>
          <p:cNvPr id="3" name="Content Placeholder 2"/>
          <p:cNvSpPr>
            <a:spLocks noGrp="1"/>
          </p:cNvSpPr>
          <p:nvPr>
            <p:ph sz="half" idx="1"/>
          </p:nvPr>
        </p:nvSpPr>
        <p:spPr/>
        <p:txBody>
          <a:bodyPr/>
          <a:lstStyle/>
          <a:p>
            <a:r>
              <a:rPr lang="en-US" dirty="0" smtClean="0"/>
              <a:t>A research and development organization with a focus on partnerships</a:t>
            </a:r>
          </a:p>
          <a:p>
            <a:r>
              <a:rPr lang="en-US" dirty="0" smtClean="0"/>
              <a:t>12 years of experience working on early and middle colleges</a:t>
            </a:r>
          </a:p>
          <a:p>
            <a:r>
              <a:rPr lang="en-US" dirty="0" smtClean="0"/>
              <a:t>Housed at Teachers College, Columbia University</a:t>
            </a:r>
          </a:p>
          <a:p>
            <a:endParaRPr lang="en-US" dirty="0"/>
          </a:p>
        </p:txBody>
      </p:sp>
      <p:sp>
        <p:nvSpPr>
          <p:cNvPr id="4" name="Content Placeholder 3"/>
          <p:cNvSpPr>
            <a:spLocks noGrp="1"/>
          </p:cNvSpPr>
          <p:nvPr>
            <p:ph sz="half" idx="2"/>
          </p:nvPr>
        </p:nvSpPr>
        <p:spPr>
          <a:xfrm>
            <a:off x="4559531" y="2057401"/>
            <a:ext cx="3566160" cy="3874944"/>
          </a:xfrm>
          <a:ln>
            <a:solidFill>
              <a:schemeClr val="accent2"/>
            </a:solidFill>
          </a:ln>
        </p:spPr>
        <p:txBody>
          <a:bodyPr/>
          <a:lstStyle/>
          <a:p>
            <a:pPr marL="0" indent="0">
              <a:buNone/>
            </a:pPr>
            <a:r>
              <a:rPr lang="en-US" b="1" dirty="0" smtClean="0"/>
              <a:t>BHSEC Qualitative Research</a:t>
            </a:r>
          </a:p>
          <a:p>
            <a:pPr marL="0" indent="0">
              <a:buNone/>
            </a:pPr>
            <a:r>
              <a:rPr lang="en-US" b="1" dirty="0" smtClean="0"/>
              <a:t>Purpose</a:t>
            </a:r>
            <a:r>
              <a:rPr lang="en-US" dirty="0" smtClean="0"/>
              <a:t>: To highlight the practices that contribute to BHSEC success with a focus on replicability.</a:t>
            </a:r>
          </a:p>
          <a:p>
            <a:pPr marL="0" indent="0">
              <a:buNone/>
            </a:pPr>
            <a:r>
              <a:rPr lang="en-US" b="1" dirty="0" smtClean="0"/>
              <a:t>Methods</a:t>
            </a:r>
            <a:r>
              <a:rPr lang="en-US" dirty="0" smtClean="0"/>
              <a:t>: For each practice, we conducted focus groups, interviews, observations, and document reviews.</a:t>
            </a:r>
          </a:p>
          <a:p>
            <a:pPr marL="0" indent="0">
              <a:buNone/>
            </a:pPr>
            <a:r>
              <a:rPr lang="en-US" b="1" dirty="0" smtClean="0"/>
              <a:t>Product</a:t>
            </a:r>
            <a:r>
              <a:rPr lang="en-US" dirty="0" smtClean="0"/>
              <a:t>: Series of seven briefs.</a:t>
            </a:r>
          </a:p>
        </p:txBody>
      </p:sp>
    </p:spTree>
    <p:extLst>
      <p:ext uri="{BB962C8B-B14F-4D97-AF65-F5344CB8AC3E}">
        <p14:creationId xmlns:p14="http://schemas.microsoft.com/office/powerpoint/2010/main" val="21688395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Seven Key Practices</a:t>
            </a:r>
            <a:endParaRPr lang="en-US" dirty="0"/>
          </a:p>
        </p:txBody>
      </p:sp>
      <p:sp>
        <p:nvSpPr>
          <p:cNvPr id="3" name="Content Placeholder 2"/>
          <p:cNvSpPr>
            <a:spLocks noGrp="1"/>
          </p:cNvSpPr>
          <p:nvPr>
            <p:ph idx="1"/>
          </p:nvPr>
        </p:nvSpPr>
        <p:spPr>
          <a:xfrm>
            <a:off x="457199" y="2209800"/>
            <a:ext cx="6954983" cy="3916363"/>
          </a:xfrm>
        </p:spPr>
        <p:txBody>
          <a:bodyPr/>
          <a:lstStyle/>
          <a:p>
            <a:r>
              <a:rPr lang="en-US" b="1" i="1" dirty="0" smtClean="0"/>
              <a:t>Curricular </a:t>
            </a:r>
            <a:r>
              <a:rPr lang="en-US" b="1" i="1" dirty="0"/>
              <a:t>Design</a:t>
            </a:r>
            <a:r>
              <a:rPr lang="en-US" dirty="0"/>
              <a:t> </a:t>
            </a:r>
          </a:p>
          <a:p>
            <a:r>
              <a:rPr lang="en-US" b="1" i="1" dirty="0" smtClean="0"/>
              <a:t>Seminar</a:t>
            </a:r>
            <a:endParaRPr lang="en-US" dirty="0"/>
          </a:p>
          <a:p>
            <a:r>
              <a:rPr lang="en-US" b="1" i="1" dirty="0"/>
              <a:t>Critical Thinking</a:t>
            </a:r>
            <a:r>
              <a:rPr lang="en-US" i="1" dirty="0"/>
              <a:t> </a:t>
            </a:r>
            <a:endParaRPr lang="en-US" i="1" dirty="0" smtClean="0"/>
          </a:p>
          <a:p>
            <a:r>
              <a:rPr lang="en-US" b="1" i="1" dirty="0"/>
              <a:t>Faculty Selection and Support</a:t>
            </a:r>
            <a:endParaRPr lang="en-US" dirty="0"/>
          </a:p>
          <a:p>
            <a:r>
              <a:rPr lang="en-US" b="1" i="1" dirty="0"/>
              <a:t>Student Outreach and Admissions </a:t>
            </a:r>
            <a:endParaRPr lang="en-US" dirty="0"/>
          </a:p>
          <a:p>
            <a:r>
              <a:rPr lang="en-US" b="1" i="1" dirty="0"/>
              <a:t>Student Support</a:t>
            </a:r>
            <a:r>
              <a:rPr lang="en-US" i="1" dirty="0"/>
              <a:t>s </a:t>
            </a:r>
            <a:endParaRPr lang="en-US" dirty="0"/>
          </a:p>
          <a:p>
            <a:r>
              <a:rPr lang="en-US" b="1" i="1" dirty="0"/>
              <a:t>Structure—Partnerships, Organization and Finances</a:t>
            </a:r>
            <a:endParaRPr lang="en-US" dirty="0"/>
          </a:p>
          <a:p>
            <a:endParaRPr lang="en-US" dirty="0"/>
          </a:p>
          <a:p>
            <a:endParaRPr lang="en-US" dirty="0"/>
          </a:p>
        </p:txBody>
      </p:sp>
    </p:spTree>
    <p:extLst>
      <p:ext uri="{BB962C8B-B14F-4D97-AF65-F5344CB8AC3E}">
        <p14:creationId xmlns:p14="http://schemas.microsoft.com/office/powerpoint/2010/main" val="17717877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Curricular Design</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2 years of high school and 2 years of college; separate but conceptually integrated</a:t>
            </a:r>
          </a:p>
          <a:p>
            <a:r>
              <a:rPr lang="en-US" dirty="0"/>
              <a:t>9</a:t>
            </a:r>
            <a:r>
              <a:rPr lang="en-US" baseline="30000" dirty="0"/>
              <a:t>th</a:t>
            </a:r>
            <a:r>
              <a:rPr lang="en-US" dirty="0"/>
              <a:t> and 10</a:t>
            </a:r>
            <a:r>
              <a:rPr lang="en-US" baseline="30000" dirty="0"/>
              <a:t>th</a:t>
            </a:r>
            <a:r>
              <a:rPr lang="en-US" dirty="0"/>
              <a:t> grade – meets </a:t>
            </a:r>
            <a:r>
              <a:rPr lang="en-US" dirty="0" smtClean="0"/>
              <a:t>K-12 requirements</a:t>
            </a:r>
            <a:endParaRPr lang="en-US" dirty="0"/>
          </a:p>
          <a:p>
            <a:r>
              <a:rPr lang="en-US" dirty="0"/>
              <a:t>11</a:t>
            </a:r>
            <a:r>
              <a:rPr lang="en-US" baseline="30000" dirty="0"/>
              <a:t>th</a:t>
            </a:r>
            <a:r>
              <a:rPr lang="en-US" dirty="0"/>
              <a:t> and 12</a:t>
            </a:r>
            <a:r>
              <a:rPr lang="en-US" baseline="30000" dirty="0"/>
              <a:t>th</a:t>
            </a:r>
            <a:r>
              <a:rPr lang="en-US" dirty="0"/>
              <a:t> grade – designed by faculty to meet Bard College standards</a:t>
            </a:r>
          </a:p>
          <a:p>
            <a:pPr marL="0" indent="0">
              <a:buNone/>
            </a:pPr>
            <a:endParaRPr lang="en-US" dirty="0" smtClean="0"/>
          </a:p>
          <a:p>
            <a:pPr marL="0" indent="0">
              <a:buNone/>
            </a:pPr>
            <a:r>
              <a:rPr lang="en-US" dirty="0" smtClean="0"/>
              <a:t>Grounded in the liberal arts</a:t>
            </a:r>
          </a:p>
          <a:p>
            <a:pPr marL="228600" lvl="1">
              <a:spcBef>
                <a:spcPts val="1800"/>
              </a:spcBef>
              <a:buClr>
                <a:schemeClr val="accent1"/>
              </a:buClr>
            </a:pPr>
            <a:r>
              <a:rPr lang="en-US" sz="2100" dirty="0"/>
              <a:t>Built around texts that “honor students’ capacity to do serious work (Botstein</a:t>
            </a:r>
            <a:r>
              <a:rPr lang="en-US" sz="2100" dirty="0" smtClean="0"/>
              <a:t>)”</a:t>
            </a:r>
            <a:endParaRPr lang="en-US" sz="2100" dirty="0"/>
          </a:p>
          <a:p>
            <a:pPr marL="228600" lvl="1">
              <a:spcBef>
                <a:spcPts val="1800"/>
              </a:spcBef>
              <a:buClr>
                <a:schemeClr val="accent1"/>
              </a:buClr>
            </a:pPr>
            <a:r>
              <a:rPr lang="en-US" sz="2100" dirty="0"/>
              <a:t>Learning through discussion, reflection, </a:t>
            </a:r>
            <a:r>
              <a:rPr lang="en-US" sz="2100" dirty="0" smtClean="0"/>
              <a:t>writing</a:t>
            </a:r>
            <a:endParaRPr lang="en-US" sz="2100" dirty="0"/>
          </a:p>
          <a:p>
            <a:pPr marL="228600" lvl="1">
              <a:spcBef>
                <a:spcPts val="1800"/>
              </a:spcBef>
              <a:buClr>
                <a:schemeClr val="accent1"/>
              </a:buClr>
            </a:pPr>
            <a:endParaRPr lang="en-US" sz="2100" dirty="0"/>
          </a:p>
          <a:p>
            <a:pPr lvl="1"/>
            <a:endParaRPr lang="en-US" dirty="0"/>
          </a:p>
        </p:txBody>
      </p:sp>
    </p:spTree>
    <p:extLst>
      <p:ext uri="{BB962C8B-B14F-4D97-AF65-F5344CB8AC3E}">
        <p14:creationId xmlns:p14="http://schemas.microsoft.com/office/powerpoint/2010/main" val="2465165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78423" y="471055"/>
            <a:ext cx="6508377" cy="1011381"/>
          </a:xfrm>
        </p:spPr>
        <p:txBody>
          <a:bodyPr/>
          <a:lstStyle/>
          <a:p>
            <a:r>
              <a:rPr lang="en-US" dirty="0" smtClean="0"/>
              <a:t>Curricular design - example</a:t>
            </a:r>
            <a:endParaRPr lang="en-US" dirty="0"/>
          </a:p>
        </p:txBody>
      </p:sp>
      <p:sp>
        <p:nvSpPr>
          <p:cNvPr id="6" name="Picture Placeholder 5"/>
          <p:cNvSpPr>
            <a:spLocks noGrp="1"/>
          </p:cNvSpPr>
          <p:nvPr>
            <p:ph type="pic" sz="quarter" idx="13"/>
          </p:nvPr>
        </p:nvSpPr>
        <p:spPr/>
      </p:sp>
      <p:sp>
        <p:nvSpPr>
          <p:cNvPr id="5" name="Rectangle 1"/>
          <p:cNvSpPr>
            <a:spLocks noChangeArrowheads="1"/>
          </p:cNvSpPr>
          <p:nvPr/>
        </p:nvSpPr>
        <p:spPr bwMode="auto">
          <a:xfrm>
            <a:off x="2178050" y="2957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0702423"/>
              </p:ext>
            </p:extLst>
          </p:nvPr>
        </p:nvGraphicFramePr>
        <p:xfrm>
          <a:off x="2140119" y="1949008"/>
          <a:ext cx="6785842" cy="4425691"/>
        </p:xfrm>
        <a:graphic>
          <a:graphicData uri="http://schemas.openxmlformats.org/drawingml/2006/table">
            <a:tbl>
              <a:tblPr firstRow="1" firstCol="1" bandRow="1" bandCol="1">
                <a:tableStyleId>{5C22544A-7EE6-4342-B048-85BDC9FD1C3A}</a:tableStyleId>
              </a:tblPr>
              <a:tblGrid>
                <a:gridCol w="870655"/>
                <a:gridCol w="700497"/>
                <a:gridCol w="470913"/>
                <a:gridCol w="739813"/>
                <a:gridCol w="2766063"/>
                <a:gridCol w="662221"/>
                <a:gridCol w="575680"/>
              </a:tblGrid>
              <a:tr h="621977">
                <a:tc>
                  <a:txBody>
                    <a:bodyPr/>
                    <a:lstStyle/>
                    <a:p>
                      <a:pPr marL="0" marR="0">
                        <a:spcBef>
                          <a:spcPts val="0"/>
                        </a:spcBef>
                        <a:spcAft>
                          <a:spcPts val="0"/>
                        </a:spcAft>
                        <a:tabLst>
                          <a:tab pos="857250" algn="l"/>
                        </a:tabLst>
                      </a:pPr>
                      <a:r>
                        <a:rPr lang="en-US" sz="800" dirty="0">
                          <a:effectLst/>
                        </a:rPr>
                        <a:t>Content Area</a:t>
                      </a:r>
                      <a:endParaRPr lang="en-US" sz="1000" dirty="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General </a:t>
                      </a:r>
                      <a:endParaRPr lang="en-US" sz="1000">
                        <a:effectLst/>
                      </a:endParaRPr>
                    </a:p>
                    <a:p>
                      <a:pPr marL="0" marR="0">
                        <a:spcBef>
                          <a:spcPts val="0"/>
                        </a:spcBef>
                        <a:spcAft>
                          <a:spcPts val="0"/>
                        </a:spcAft>
                        <a:tabLst>
                          <a:tab pos="857250" algn="l"/>
                        </a:tabLst>
                      </a:pPr>
                      <a:r>
                        <a:rPr lang="en-US" sz="800">
                          <a:effectLst/>
                        </a:rPr>
                        <a:t>NPS</a:t>
                      </a:r>
                      <a:endParaRPr lang="en-US" sz="1000">
                        <a:effectLst/>
                      </a:endParaRPr>
                    </a:p>
                    <a:p>
                      <a:pPr marL="0" marR="0">
                        <a:spcBef>
                          <a:spcPts val="0"/>
                        </a:spcBef>
                        <a:spcAft>
                          <a:spcPts val="0"/>
                        </a:spcAft>
                        <a:tabLst>
                          <a:tab pos="857250" algn="l"/>
                        </a:tabLst>
                      </a:pPr>
                      <a:r>
                        <a:rPr lang="en-US" sz="800">
                          <a:effectLst/>
                        </a:rPr>
                        <a:t>Course</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General NPS Years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dirty="0">
                          <a:effectLst/>
                        </a:rPr>
                        <a:t>General NPS Credits</a:t>
                      </a:r>
                      <a:endParaRPr lang="en-US" sz="1000" dirty="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dirty="0">
                          <a:effectLst/>
                        </a:rPr>
                        <a:t>BHSEC </a:t>
                      </a:r>
                      <a:endParaRPr lang="en-US" sz="1000" dirty="0">
                        <a:effectLst/>
                      </a:endParaRPr>
                    </a:p>
                    <a:p>
                      <a:pPr marL="0" marR="0">
                        <a:spcBef>
                          <a:spcPts val="0"/>
                        </a:spcBef>
                        <a:spcAft>
                          <a:spcPts val="0"/>
                        </a:spcAft>
                      </a:pPr>
                      <a:r>
                        <a:rPr lang="en-US" sz="800" dirty="0">
                          <a:effectLst/>
                        </a:rPr>
                        <a:t>Newark </a:t>
                      </a:r>
                      <a:endParaRPr lang="en-US" sz="1000" dirty="0">
                        <a:effectLst/>
                      </a:endParaRPr>
                    </a:p>
                    <a:p>
                      <a:pPr marL="0" marR="0">
                        <a:spcBef>
                          <a:spcPts val="0"/>
                        </a:spcBef>
                        <a:spcAft>
                          <a:spcPts val="0"/>
                        </a:spcAft>
                      </a:pPr>
                      <a:r>
                        <a:rPr lang="en-US" sz="800" dirty="0" smtClean="0">
                          <a:effectLst/>
                        </a:rPr>
                        <a:t>Course</a:t>
                      </a:r>
                      <a:endParaRPr lang="en-US" sz="1000" dirty="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BHSEC Newark</a:t>
                      </a:r>
                      <a:endParaRPr lang="en-US" sz="1000">
                        <a:effectLst/>
                      </a:endParaRPr>
                    </a:p>
                    <a:p>
                      <a:pPr marL="0" marR="0">
                        <a:spcBef>
                          <a:spcPts val="0"/>
                        </a:spcBef>
                        <a:spcAft>
                          <a:spcPts val="0"/>
                        </a:spcAft>
                      </a:pPr>
                      <a:r>
                        <a:rPr lang="en-US" sz="800">
                          <a:effectLst/>
                        </a:rPr>
                        <a:t>NPS</a:t>
                      </a:r>
                      <a:endParaRPr lang="en-US" sz="1000">
                        <a:effectLst/>
                      </a:endParaRPr>
                    </a:p>
                    <a:p>
                      <a:pPr marL="0" marR="0">
                        <a:spcBef>
                          <a:spcPts val="0"/>
                        </a:spcBef>
                        <a:spcAft>
                          <a:spcPts val="0"/>
                        </a:spcAft>
                      </a:pPr>
                      <a:r>
                        <a:rPr lang="en-US" sz="800">
                          <a:effectLst/>
                        </a:rPr>
                        <a:t>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BHSEC</a:t>
                      </a:r>
                      <a:endParaRPr lang="en-US" sz="1000">
                        <a:effectLst/>
                      </a:endParaRPr>
                    </a:p>
                    <a:p>
                      <a:pPr marL="0" marR="0">
                        <a:spcBef>
                          <a:spcPts val="0"/>
                        </a:spcBef>
                        <a:spcAft>
                          <a:spcPts val="0"/>
                        </a:spcAft>
                      </a:pPr>
                      <a:r>
                        <a:rPr lang="en-US" sz="800">
                          <a:effectLst/>
                        </a:rPr>
                        <a:t>Newark</a:t>
                      </a:r>
                      <a:endParaRPr lang="en-US" sz="1000">
                        <a:effectLst/>
                      </a:endParaRPr>
                    </a:p>
                    <a:p>
                      <a:pPr marL="0" marR="0">
                        <a:spcBef>
                          <a:spcPts val="0"/>
                        </a:spcBef>
                        <a:spcAft>
                          <a:spcPts val="0"/>
                        </a:spcAft>
                      </a:pPr>
                      <a:r>
                        <a:rPr lang="en-US" sz="800">
                          <a:effectLst/>
                        </a:rPr>
                        <a:t>Bard</a:t>
                      </a:r>
                      <a:endParaRPr lang="en-US" sz="1000">
                        <a:effectLst/>
                      </a:endParaRPr>
                    </a:p>
                    <a:p>
                      <a:pPr marL="0" marR="0">
                        <a:spcBef>
                          <a:spcPts val="0"/>
                        </a:spcBef>
                        <a:spcAft>
                          <a:spcPts val="0"/>
                        </a:spcAft>
                      </a:pPr>
                      <a:r>
                        <a:rPr lang="en-US" sz="800">
                          <a:effectLst/>
                        </a:rPr>
                        <a:t>Credits</a:t>
                      </a:r>
                      <a:endParaRPr lang="en-US" sz="1000">
                        <a:effectLst/>
                        <a:latin typeface="Cambria"/>
                        <a:ea typeface="Cambria"/>
                        <a:cs typeface="Times New Roman"/>
                      </a:endParaRPr>
                    </a:p>
                  </a:txBody>
                  <a:tcPr marL="55074" marR="55074" marT="0" marB="0"/>
                </a:tc>
              </a:tr>
              <a:tr h="629415">
                <a:tc rowSpan="2">
                  <a:txBody>
                    <a:bodyPr/>
                    <a:lstStyle/>
                    <a:p>
                      <a:pPr marL="0" marR="0">
                        <a:spcBef>
                          <a:spcPts val="0"/>
                        </a:spcBef>
                        <a:spcAft>
                          <a:spcPts val="0"/>
                        </a:spcAft>
                        <a:tabLst>
                          <a:tab pos="857250" algn="l"/>
                        </a:tabLst>
                      </a:pPr>
                      <a:r>
                        <a:rPr lang="en-US" sz="800">
                          <a:effectLst/>
                        </a:rPr>
                        <a:t>Language Arts Literacy</a:t>
                      </a:r>
                      <a:endParaRPr lang="en-US" sz="1000">
                        <a:effectLst/>
                      </a:endParaRPr>
                    </a:p>
                    <a:p>
                      <a:pPr marL="0" marR="0">
                        <a:spcBef>
                          <a:spcPts val="0"/>
                        </a:spcBef>
                        <a:spcAft>
                          <a:spcPts val="0"/>
                        </a:spcAft>
                        <a:tabLst>
                          <a:tab pos="857250" algn="l"/>
                        </a:tabLs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English I</a:t>
                      </a:r>
                      <a:endParaRPr lang="en-US" sz="1000">
                        <a:effectLst/>
                      </a:endParaRPr>
                    </a:p>
                    <a:p>
                      <a:pPr marL="0" marR="0">
                        <a:spcBef>
                          <a:spcPts val="0"/>
                        </a:spcBef>
                        <a:spcAft>
                          <a:spcPts val="0"/>
                        </a:spcAft>
                        <a:tabLst>
                          <a:tab pos="857250" algn="l"/>
                        </a:tabLst>
                      </a:pPr>
                      <a:r>
                        <a:rPr lang="en-US" sz="800">
                          <a:effectLst/>
                        </a:rPr>
                        <a:t>English II</a:t>
                      </a:r>
                      <a:endParaRPr lang="en-US" sz="1000">
                        <a:effectLst/>
                      </a:endParaRPr>
                    </a:p>
                    <a:p>
                      <a:pPr marL="0" marR="0">
                        <a:spcBef>
                          <a:spcPts val="0"/>
                        </a:spcBef>
                        <a:spcAft>
                          <a:spcPts val="0"/>
                        </a:spcAft>
                        <a:tabLst>
                          <a:tab pos="857250" algn="l"/>
                        </a:tabLst>
                      </a:pPr>
                      <a:r>
                        <a:rPr lang="en-US" sz="800">
                          <a:effectLst/>
                        </a:rPr>
                        <a:t>English III</a:t>
                      </a:r>
                      <a:endParaRPr lang="en-US" sz="1000">
                        <a:effectLst/>
                      </a:endParaRPr>
                    </a:p>
                    <a:p>
                      <a:pPr marL="0" marR="0">
                        <a:spcBef>
                          <a:spcPts val="0"/>
                        </a:spcBef>
                        <a:spcAft>
                          <a:spcPts val="0"/>
                        </a:spcAft>
                        <a:tabLst>
                          <a:tab pos="857250" algn="l"/>
                        </a:tabLst>
                      </a:pPr>
                      <a:r>
                        <a:rPr lang="en-US" sz="800">
                          <a:effectLst/>
                        </a:rPr>
                        <a:t>English IV</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4 years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English 9: Literature of Americas I &amp; II</a:t>
                      </a:r>
                      <a:endParaRPr lang="en-US" sz="1000">
                        <a:effectLst/>
                      </a:endParaRPr>
                    </a:p>
                    <a:p>
                      <a:pPr marL="0" marR="0">
                        <a:spcBef>
                          <a:spcPts val="0"/>
                        </a:spcBef>
                        <a:spcAft>
                          <a:spcPts val="0"/>
                        </a:spcAft>
                        <a:tabLst>
                          <a:tab pos="857250" algn="l"/>
                        </a:tabLst>
                      </a:pPr>
                      <a:r>
                        <a:rPr lang="en-US" sz="800">
                          <a:effectLst/>
                        </a:rPr>
                        <a:t>English 10: World Literature I &amp; II</a:t>
                      </a:r>
                      <a:endParaRPr lang="en-US" sz="1000">
                        <a:effectLst/>
                      </a:endParaRPr>
                    </a:p>
                    <a:p>
                      <a:pPr marL="0" marR="0">
                        <a:spcBef>
                          <a:spcPts val="0"/>
                        </a:spcBef>
                        <a:spcAft>
                          <a:spcPts val="0"/>
                        </a:spcAft>
                        <a:tabLst>
                          <a:tab pos="857250" algn="l"/>
                        </a:tabLst>
                      </a:pPr>
                      <a:r>
                        <a:rPr lang="en-US" sz="800">
                          <a:effectLst/>
                        </a:rPr>
                        <a:t>Year 1 Seminar I (fall semester)</a:t>
                      </a:r>
                      <a:endParaRPr lang="en-US" sz="1000">
                        <a:effectLst/>
                      </a:endParaRPr>
                    </a:p>
                    <a:p>
                      <a:pPr marL="0" marR="0">
                        <a:spcBef>
                          <a:spcPts val="0"/>
                        </a:spcBef>
                        <a:spcAft>
                          <a:spcPts val="0"/>
                        </a:spcAft>
                        <a:tabLst>
                          <a:tab pos="857250" algn="l"/>
                        </a:tabLst>
                      </a:pPr>
                      <a:r>
                        <a:rPr lang="en-US" sz="800">
                          <a:effectLst/>
                        </a:rPr>
                        <a:t>Year 2 Seminar I (fall semester)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a:t>
                      </a:r>
                      <a:endParaRPr lang="en-US" sz="1000">
                        <a:effectLst/>
                      </a:endParaRPr>
                    </a:p>
                    <a:p>
                      <a:pPr marL="0" marR="0">
                        <a:spcBef>
                          <a:spcPts val="0"/>
                        </a:spcBef>
                        <a:spcAft>
                          <a:spcPts val="0"/>
                        </a:spcAft>
                        <a:tabLst>
                          <a:tab pos="857250" algn="l"/>
                        </a:tabLst>
                      </a:pPr>
                      <a:r>
                        <a:rPr lang="en-US" sz="800">
                          <a:effectLst/>
                        </a:rPr>
                        <a:t>--</a:t>
                      </a:r>
                      <a:endParaRPr lang="en-US" sz="1000">
                        <a:effectLst/>
                      </a:endParaRPr>
                    </a:p>
                    <a:p>
                      <a:pPr marL="0" marR="0">
                        <a:spcBef>
                          <a:spcPts val="0"/>
                        </a:spcBef>
                        <a:spcAft>
                          <a:spcPts val="0"/>
                        </a:spcAft>
                        <a:tabLst>
                          <a:tab pos="857250" algn="l"/>
                        </a:tabLst>
                      </a:pPr>
                      <a:r>
                        <a:rPr lang="en-US" sz="800">
                          <a:effectLst/>
                        </a:rPr>
                        <a:t>3 credits</a:t>
                      </a:r>
                      <a:endParaRPr lang="en-US" sz="1000">
                        <a:effectLst/>
                      </a:endParaRPr>
                    </a:p>
                    <a:p>
                      <a:pPr marL="0" marR="0">
                        <a:spcBef>
                          <a:spcPts val="0"/>
                        </a:spcBef>
                        <a:spcAft>
                          <a:spcPts val="0"/>
                        </a:spcAft>
                        <a:tabLst>
                          <a:tab pos="857250" algn="l"/>
                        </a:tabLst>
                      </a:pPr>
                      <a:r>
                        <a:rPr lang="en-US" sz="800">
                          <a:effectLst/>
                        </a:rPr>
                        <a:t>3 credits</a:t>
                      </a:r>
                      <a:endParaRPr lang="en-US" sz="1000">
                        <a:effectLst/>
                        <a:latin typeface="Cambria"/>
                        <a:ea typeface="Cambria"/>
                        <a:cs typeface="Times New Roman"/>
                      </a:endParaRPr>
                    </a:p>
                  </a:txBody>
                  <a:tcPr marL="55074" marR="55074" marT="0" marB="0"/>
                </a:tc>
              </a:tr>
              <a:tr h="248791">
                <a:tc vMerge="1">
                  <a:txBody>
                    <a:bodyPr/>
                    <a:lstStyle/>
                    <a:p>
                      <a:endParaRPr lang="en-US"/>
                    </a:p>
                  </a:txBody>
                  <a:tcPr/>
                </a:tc>
                <a:tc>
                  <a:txBody>
                    <a:bodyPr/>
                    <a:lstStyle/>
                    <a:p>
                      <a:pPr marL="0" marR="0">
                        <a:spcBef>
                          <a:spcPts val="0"/>
                        </a:spcBef>
                        <a:spcAft>
                          <a:spcPts val="0"/>
                        </a:spcAf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College Literature elective</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3 credits</a:t>
                      </a:r>
                      <a:endParaRPr lang="en-US" sz="1000">
                        <a:effectLst/>
                        <a:latin typeface="Cambria"/>
                        <a:ea typeface="Cambria"/>
                        <a:cs typeface="Times New Roman"/>
                      </a:endParaRPr>
                    </a:p>
                  </a:txBody>
                  <a:tcPr marL="55074" marR="55074" marT="0" marB="0"/>
                </a:tc>
              </a:tr>
              <a:tr h="710423">
                <a:tc>
                  <a:txBody>
                    <a:bodyPr/>
                    <a:lstStyle/>
                    <a:p>
                      <a:pPr marL="0" marR="0">
                        <a:spcBef>
                          <a:spcPts val="0"/>
                        </a:spcBef>
                        <a:spcAft>
                          <a:spcPts val="0"/>
                        </a:spcAft>
                      </a:pPr>
                      <a:r>
                        <a:rPr lang="en-US" sz="800">
                          <a:effectLst/>
                        </a:rPr>
                        <a:t>Mathematics</a:t>
                      </a:r>
                      <a:endParaRPr lang="en-US" sz="1000">
                        <a:effectLst/>
                      </a:endParaRPr>
                    </a:p>
                    <a:p>
                      <a:pPr marL="0" marR="0">
                        <a:spcBef>
                          <a:spcPts val="0"/>
                        </a:spcBef>
                        <a:spcAft>
                          <a:spcPts val="0"/>
                        </a:spcAf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Mathematics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4 years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20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Mathematics 9:  Algebra I &amp; Geometry</a:t>
                      </a:r>
                      <a:endParaRPr lang="en-US" sz="1000">
                        <a:effectLst/>
                      </a:endParaRPr>
                    </a:p>
                    <a:p>
                      <a:pPr marL="0" marR="0">
                        <a:spcBef>
                          <a:spcPts val="0"/>
                        </a:spcBef>
                        <a:spcAft>
                          <a:spcPts val="0"/>
                        </a:spcAft>
                      </a:pPr>
                      <a:r>
                        <a:rPr lang="en-US" sz="800">
                          <a:effectLst/>
                        </a:rPr>
                        <a:t>Mathematics 10:  Algebra II &amp; Trigonometry</a:t>
                      </a:r>
                      <a:endParaRPr lang="en-US" sz="1000">
                        <a:effectLst/>
                      </a:endParaRPr>
                    </a:p>
                    <a:p>
                      <a:pPr marL="0" marR="0">
                        <a:spcBef>
                          <a:spcPts val="0"/>
                        </a:spcBef>
                        <a:spcAft>
                          <a:spcPts val="0"/>
                        </a:spcAft>
                      </a:pPr>
                      <a:r>
                        <a:rPr lang="en-US" sz="800">
                          <a:effectLst/>
                        </a:rPr>
                        <a:t>College Math (one semester or full year)</a:t>
                      </a:r>
                      <a:endParaRPr lang="en-US" sz="1000">
                        <a:effectLst/>
                      </a:endParaRPr>
                    </a:p>
                    <a:p>
                      <a:pPr marL="0" marR="0">
                        <a:spcBef>
                          <a:spcPts val="0"/>
                        </a:spcBef>
                        <a:spcAft>
                          <a:spcPts val="0"/>
                        </a:spcAft>
                      </a:pPr>
                      <a:r>
                        <a:rPr lang="en-US" sz="800">
                          <a:effectLst/>
                        </a:rPr>
                        <a:t>College Math (one semester or full year)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dirty="0">
                          <a:effectLst/>
                        </a:rPr>
                        <a:t>5 credits</a:t>
                      </a:r>
                      <a:endParaRPr lang="en-US" sz="1000" dirty="0">
                        <a:effectLst/>
                      </a:endParaRPr>
                    </a:p>
                    <a:p>
                      <a:pPr marL="0" marR="0">
                        <a:spcBef>
                          <a:spcPts val="0"/>
                        </a:spcBef>
                        <a:spcAft>
                          <a:spcPts val="0"/>
                        </a:spcAft>
                        <a:tabLst>
                          <a:tab pos="857250" algn="l"/>
                        </a:tabLst>
                      </a:pPr>
                      <a:r>
                        <a:rPr lang="en-US" sz="800" dirty="0">
                          <a:effectLst/>
                        </a:rPr>
                        <a:t>5 credits</a:t>
                      </a:r>
                      <a:endParaRPr lang="en-US" sz="1000" dirty="0">
                        <a:effectLst/>
                      </a:endParaRPr>
                    </a:p>
                    <a:p>
                      <a:pPr marL="0" marR="0">
                        <a:spcBef>
                          <a:spcPts val="0"/>
                        </a:spcBef>
                        <a:spcAft>
                          <a:spcPts val="0"/>
                        </a:spcAft>
                        <a:tabLst>
                          <a:tab pos="857250" algn="l"/>
                        </a:tabLst>
                      </a:pPr>
                      <a:r>
                        <a:rPr lang="en-US" sz="800" dirty="0">
                          <a:effectLst/>
                        </a:rPr>
                        <a:t>5 credits</a:t>
                      </a:r>
                      <a:endParaRPr lang="en-US" sz="1000" dirty="0">
                        <a:effectLst/>
                      </a:endParaRPr>
                    </a:p>
                    <a:p>
                      <a:pPr marL="0" marR="0">
                        <a:spcBef>
                          <a:spcPts val="0"/>
                        </a:spcBef>
                        <a:spcAft>
                          <a:spcPts val="0"/>
                        </a:spcAft>
                        <a:tabLst>
                          <a:tab pos="857250" algn="l"/>
                        </a:tabLst>
                      </a:pPr>
                      <a:r>
                        <a:rPr lang="en-US" sz="800" dirty="0">
                          <a:effectLst/>
                        </a:rPr>
                        <a:t>5 credits</a:t>
                      </a:r>
                      <a:endParaRPr lang="en-US" sz="1000" dirty="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dirty="0">
                          <a:effectLst/>
                        </a:rPr>
                        <a:t>--</a:t>
                      </a:r>
                      <a:endParaRPr lang="en-US" sz="1000" dirty="0">
                        <a:effectLst/>
                      </a:endParaRPr>
                    </a:p>
                    <a:p>
                      <a:pPr marL="0" marR="0">
                        <a:spcBef>
                          <a:spcPts val="0"/>
                        </a:spcBef>
                        <a:spcAft>
                          <a:spcPts val="0"/>
                        </a:spcAft>
                        <a:tabLst>
                          <a:tab pos="857250" algn="l"/>
                        </a:tabLst>
                      </a:pPr>
                      <a:r>
                        <a:rPr lang="en-US" sz="800" dirty="0">
                          <a:effectLst/>
                        </a:rPr>
                        <a:t>--</a:t>
                      </a:r>
                      <a:endParaRPr lang="en-US" sz="1000" dirty="0">
                        <a:effectLst/>
                      </a:endParaRPr>
                    </a:p>
                    <a:p>
                      <a:pPr marL="0" marR="0">
                        <a:spcBef>
                          <a:spcPts val="0"/>
                        </a:spcBef>
                        <a:spcAft>
                          <a:spcPts val="0"/>
                        </a:spcAft>
                        <a:tabLst>
                          <a:tab pos="857250" algn="l"/>
                        </a:tabLst>
                      </a:pPr>
                      <a:r>
                        <a:rPr lang="en-US" sz="800" dirty="0">
                          <a:effectLst/>
                        </a:rPr>
                        <a:t>3 credits</a:t>
                      </a:r>
                      <a:endParaRPr lang="en-US" sz="1000" dirty="0">
                        <a:effectLst/>
                      </a:endParaRPr>
                    </a:p>
                    <a:p>
                      <a:pPr marL="0" marR="0">
                        <a:spcBef>
                          <a:spcPts val="0"/>
                        </a:spcBef>
                        <a:spcAft>
                          <a:spcPts val="0"/>
                        </a:spcAft>
                        <a:tabLst>
                          <a:tab pos="857250" algn="l"/>
                        </a:tabLst>
                      </a:pPr>
                      <a:r>
                        <a:rPr lang="en-US" sz="800" dirty="0">
                          <a:effectLst/>
                        </a:rPr>
                        <a:t>3 credits</a:t>
                      </a:r>
                      <a:endParaRPr lang="en-US" sz="1000" dirty="0">
                        <a:effectLst/>
                        <a:latin typeface="Cambria"/>
                        <a:ea typeface="Cambria"/>
                        <a:cs typeface="Times New Roman"/>
                      </a:endParaRPr>
                    </a:p>
                  </a:txBody>
                  <a:tcPr marL="55074" marR="55074" marT="0" marB="0"/>
                </a:tc>
              </a:tr>
              <a:tr h="720437">
                <a:tc>
                  <a:txBody>
                    <a:bodyPr/>
                    <a:lstStyle/>
                    <a:p>
                      <a:pPr marL="0" marR="0">
                        <a:spcBef>
                          <a:spcPts val="0"/>
                        </a:spcBef>
                        <a:spcAft>
                          <a:spcPts val="0"/>
                        </a:spcAft>
                      </a:pPr>
                      <a:r>
                        <a:rPr lang="en-US" sz="800">
                          <a:effectLst/>
                        </a:rPr>
                        <a:t>Science</a:t>
                      </a:r>
                      <a:endParaRPr lang="en-US" sz="1000">
                        <a:effectLst/>
                      </a:endParaRPr>
                    </a:p>
                    <a:p>
                      <a:pPr marL="0" marR="0">
                        <a:spcBef>
                          <a:spcPts val="0"/>
                        </a:spcBef>
                        <a:spcAft>
                          <a:spcPts val="0"/>
                        </a:spcAft>
                      </a:pPr>
                      <a:r>
                        <a:rPr lang="en-US" sz="800">
                          <a:effectLst/>
                        </a:rPr>
                        <a:t>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Science</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4 years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dirty="0">
                          <a:effectLst/>
                        </a:rPr>
                        <a:t>20 credits</a:t>
                      </a:r>
                      <a:endParaRPr lang="en-US" sz="1000" dirty="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Introduction to Science &amp; Biology </a:t>
                      </a:r>
                      <a:endParaRPr lang="en-US" sz="1000">
                        <a:effectLst/>
                      </a:endParaRPr>
                    </a:p>
                    <a:p>
                      <a:pPr marL="0" marR="0">
                        <a:spcBef>
                          <a:spcPts val="0"/>
                        </a:spcBef>
                        <a:spcAft>
                          <a:spcPts val="0"/>
                        </a:spcAft>
                      </a:pPr>
                      <a:r>
                        <a:rPr lang="en-US" sz="800">
                          <a:effectLst/>
                        </a:rPr>
                        <a:t>Chemistry &amp; Physics</a:t>
                      </a:r>
                      <a:endParaRPr lang="en-US" sz="1000">
                        <a:effectLst/>
                      </a:endParaRPr>
                    </a:p>
                    <a:p>
                      <a:pPr marL="0" marR="0">
                        <a:spcBef>
                          <a:spcPts val="0"/>
                        </a:spcBef>
                        <a:spcAft>
                          <a:spcPts val="0"/>
                        </a:spcAft>
                      </a:pPr>
                      <a:r>
                        <a:rPr lang="en-US" sz="800">
                          <a:effectLst/>
                        </a:rPr>
                        <a:t>College Lab Science (one semester)</a:t>
                      </a:r>
                      <a:endParaRPr lang="en-US" sz="1000">
                        <a:effectLst/>
                      </a:endParaRPr>
                    </a:p>
                    <a:p>
                      <a:pPr marL="0" marR="0">
                        <a:spcBef>
                          <a:spcPts val="0"/>
                        </a:spcBef>
                        <a:spcAft>
                          <a:spcPts val="0"/>
                        </a:spcAft>
                      </a:pPr>
                      <a:r>
                        <a:rPr lang="en-US" sz="800">
                          <a:effectLst/>
                        </a:rPr>
                        <a:t>College Lab Science (one semester)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tabLst>
                          <a:tab pos="857250" algn="l"/>
                        </a:tabLst>
                      </a:pPr>
                      <a:r>
                        <a:rPr lang="en-US" sz="800">
                          <a:effectLst/>
                        </a:rPr>
                        <a:t>5 credits</a:t>
                      </a:r>
                      <a:endParaRPr lang="en-US" sz="1000">
                        <a:effectLst/>
                      </a:endParaRPr>
                    </a:p>
                    <a:p>
                      <a:pPr marL="0" marR="0">
                        <a:spcBef>
                          <a:spcPts val="0"/>
                        </a:spcBef>
                        <a:spcAft>
                          <a:spcPts val="0"/>
                        </a:spcAf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a:t>
                      </a:r>
                      <a:endParaRPr lang="en-US" sz="1000">
                        <a:effectLst/>
                      </a:endParaRPr>
                    </a:p>
                    <a:p>
                      <a:pPr marL="0" marR="0">
                        <a:spcBef>
                          <a:spcPts val="0"/>
                        </a:spcBef>
                        <a:spcAft>
                          <a:spcPts val="0"/>
                        </a:spcAft>
                      </a:pPr>
                      <a:r>
                        <a:rPr lang="en-US" sz="800">
                          <a:effectLst/>
                        </a:rPr>
                        <a:t>--</a:t>
                      </a:r>
                      <a:endParaRPr lang="en-US" sz="1000">
                        <a:effectLst/>
                      </a:endParaRPr>
                    </a:p>
                    <a:p>
                      <a:pPr marL="0" marR="0">
                        <a:spcBef>
                          <a:spcPts val="0"/>
                        </a:spcBef>
                        <a:spcAft>
                          <a:spcPts val="0"/>
                        </a:spcAft>
                      </a:pPr>
                      <a:r>
                        <a:rPr lang="en-US" sz="800">
                          <a:effectLst/>
                        </a:rPr>
                        <a:t>4 credits</a:t>
                      </a:r>
                      <a:endParaRPr lang="en-US" sz="1000">
                        <a:effectLst/>
                      </a:endParaRPr>
                    </a:p>
                    <a:p>
                      <a:pPr marL="0" marR="0">
                        <a:spcBef>
                          <a:spcPts val="0"/>
                        </a:spcBef>
                        <a:spcAft>
                          <a:spcPts val="0"/>
                        </a:spcAft>
                      </a:pPr>
                      <a:r>
                        <a:rPr lang="en-US" sz="800">
                          <a:effectLst/>
                        </a:rPr>
                        <a:t>4 credits</a:t>
                      </a:r>
                      <a:endParaRPr lang="en-US" sz="1000">
                        <a:effectLst/>
                        <a:latin typeface="Cambria"/>
                        <a:ea typeface="Cambria"/>
                        <a:cs typeface="Times New Roman"/>
                      </a:endParaRPr>
                    </a:p>
                  </a:txBody>
                  <a:tcPr marL="55074" marR="55074" marT="0" marB="0"/>
                </a:tc>
              </a:tr>
              <a:tr h="497582">
                <a:tc rowSpan="4">
                  <a:txBody>
                    <a:bodyPr/>
                    <a:lstStyle/>
                    <a:p>
                      <a:pPr marL="0" marR="0">
                        <a:spcBef>
                          <a:spcPts val="0"/>
                        </a:spcBef>
                        <a:spcAft>
                          <a:spcPts val="0"/>
                        </a:spcAft>
                      </a:pPr>
                      <a:r>
                        <a:rPr lang="en-US" sz="800">
                          <a:effectLst/>
                        </a:rPr>
                        <a:t>Social Studies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World History </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1 year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Social Studies 10: Area Studies I &amp; II</a:t>
                      </a:r>
                      <a:endParaRPr lang="en-US" sz="1000">
                        <a:effectLst/>
                      </a:endParaRPr>
                    </a:p>
                    <a:p>
                      <a:pPr marL="0" marR="0">
                        <a:spcBef>
                          <a:spcPts val="0"/>
                        </a:spcBef>
                        <a:spcAft>
                          <a:spcPts val="0"/>
                        </a:spcAft>
                      </a:pPr>
                      <a:r>
                        <a:rPr lang="en-US" sz="800">
                          <a:effectLst/>
                        </a:rPr>
                        <a:t>Year 2 Seminar II (spring semester)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5 credits</a:t>
                      </a:r>
                      <a:endParaRPr lang="en-US" sz="1000">
                        <a:effectLst/>
                      </a:endParaRPr>
                    </a:p>
                    <a:p>
                      <a:pPr marL="0" marR="0">
                        <a:spcBef>
                          <a:spcPts val="0"/>
                        </a:spcBef>
                        <a:spcAft>
                          <a:spcPts val="0"/>
                        </a:spcAf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a:t>
                      </a:r>
                      <a:endParaRPr lang="en-US" sz="1000">
                        <a:effectLst/>
                      </a:endParaRPr>
                    </a:p>
                    <a:p>
                      <a:pPr marL="0" marR="0">
                        <a:spcBef>
                          <a:spcPts val="0"/>
                        </a:spcBef>
                        <a:spcAft>
                          <a:spcPts val="0"/>
                        </a:spcAft>
                      </a:pPr>
                      <a:r>
                        <a:rPr lang="en-US" sz="800">
                          <a:effectLst/>
                        </a:rPr>
                        <a:t>3 credits</a:t>
                      </a:r>
                      <a:endParaRPr lang="en-US" sz="1000">
                        <a:effectLst/>
                        <a:latin typeface="Cambria"/>
                        <a:ea typeface="Cambria"/>
                        <a:cs typeface="Times New Roman"/>
                      </a:endParaRPr>
                    </a:p>
                  </a:txBody>
                  <a:tcPr marL="55074" marR="55074" marT="0" marB="0"/>
                </a:tc>
              </a:tr>
              <a:tr h="497582">
                <a:tc vMerge="1">
                  <a:txBody>
                    <a:bodyPr/>
                    <a:lstStyle/>
                    <a:p>
                      <a:endParaRPr lang="en-US"/>
                    </a:p>
                  </a:txBody>
                  <a:tcPr/>
                </a:tc>
                <a:tc>
                  <a:txBody>
                    <a:bodyPr/>
                    <a:lstStyle/>
                    <a:p>
                      <a:pPr marL="0" marR="0">
                        <a:spcBef>
                          <a:spcPts val="0"/>
                        </a:spcBef>
                        <a:spcAft>
                          <a:spcPts val="0"/>
                        </a:spcAft>
                      </a:pPr>
                      <a:r>
                        <a:rPr lang="en-US" sz="800">
                          <a:effectLst/>
                        </a:rPr>
                        <a:t>US History I </a:t>
                      </a:r>
                      <a:endParaRPr lang="en-US" sz="1000">
                        <a:effectLst/>
                      </a:endParaRPr>
                    </a:p>
                    <a:p>
                      <a:pPr marL="0" marR="0">
                        <a:spcBef>
                          <a:spcPts val="0"/>
                        </a:spcBef>
                        <a:spcAft>
                          <a:spcPts val="0"/>
                        </a:spcAft>
                      </a:pPr>
                      <a:r>
                        <a:rPr lang="en-US" sz="800">
                          <a:effectLst/>
                        </a:rPr>
                        <a:t>US History II</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2 years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10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Social Studies 9:  History of Americas I &amp; II</a:t>
                      </a:r>
                      <a:endParaRPr lang="en-US" sz="1000">
                        <a:effectLst/>
                      </a:endParaRPr>
                    </a:p>
                    <a:p>
                      <a:pPr marL="0" marR="0">
                        <a:spcBef>
                          <a:spcPts val="0"/>
                        </a:spcBef>
                        <a:spcAft>
                          <a:spcPts val="0"/>
                        </a:spcAft>
                      </a:pPr>
                      <a:r>
                        <a:rPr lang="en-US" sz="800">
                          <a:effectLst/>
                        </a:rPr>
                        <a:t>Year 1 Seminar II (spring semester)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5 credits</a:t>
                      </a:r>
                      <a:endParaRPr lang="en-US" sz="1000">
                        <a:effectLst/>
                      </a:endParaRPr>
                    </a:p>
                    <a:p>
                      <a:pPr marL="0" marR="0">
                        <a:spcBef>
                          <a:spcPts val="0"/>
                        </a:spcBef>
                        <a:spcAft>
                          <a:spcPts val="0"/>
                        </a:spcAf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a:t>
                      </a:r>
                      <a:endParaRPr lang="en-US" sz="1000">
                        <a:effectLst/>
                      </a:endParaRPr>
                    </a:p>
                    <a:p>
                      <a:pPr marL="0" marR="0">
                        <a:spcBef>
                          <a:spcPts val="0"/>
                        </a:spcBef>
                        <a:spcAft>
                          <a:spcPts val="0"/>
                        </a:spcAft>
                      </a:pPr>
                      <a:r>
                        <a:rPr lang="en-US" sz="800">
                          <a:effectLst/>
                        </a:rPr>
                        <a:t>3 credits</a:t>
                      </a:r>
                      <a:endParaRPr lang="en-US" sz="1000">
                        <a:effectLst/>
                        <a:latin typeface="Cambria"/>
                        <a:ea typeface="Cambria"/>
                        <a:cs typeface="Times New Roman"/>
                      </a:endParaRPr>
                    </a:p>
                  </a:txBody>
                  <a:tcPr marL="55074" marR="55074" marT="0" marB="0"/>
                </a:tc>
              </a:tr>
              <a:tr h="249742">
                <a:tc vMerge="1">
                  <a:txBody>
                    <a:bodyPr/>
                    <a:lstStyle/>
                    <a:p>
                      <a:endParaRPr lang="en-US"/>
                    </a:p>
                  </a:txBody>
                  <a:tcPr/>
                </a:tc>
                <a:tc>
                  <a:txBody>
                    <a:bodyPr/>
                    <a:lstStyle/>
                    <a:p>
                      <a:pPr marL="0" marR="0">
                        <a:spcBef>
                          <a:spcPts val="0"/>
                        </a:spcBef>
                        <a:spcAft>
                          <a:spcPts val="0"/>
                        </a:spcAft>
                      </a:pPr>
                      <a:r>
                        <a:rPr lang="en-US" sz="800">
                          <a:effectLst/>
                        </a:rPr>
                        <a:t>Financial Literacy</a:t>
                      </a:r>
                      <a:endParaRPr lang="en-US" sz="1000">
                        <a:effectLst/>
                        <a:latin typeface="Cambria"/>
                        <a:ea typeface="Cambria"/>
                        <a:cs typeface="Times New Roman"/>
                      </a:endParaRPr>
                    </a:p>
                  </a:txBody>
                  <a:tcPr marL="55074" marR="55074" marT="0" marB="0" anchor="ctr"/>
                </a:tc>
                <a:tc>
                  <a:txBody>
                    <a:bodyPr/>
                    <a:lstStyle/>
                    <a:p>
                      <a:pPr marL="0" marR="0">
                        <a:spcBef>
                          <a:spcPts val="0"/>
                        </a:spcBef>
                        <a:spcAft>
                          <a:spcPts val="0"/>
                        </a:spcAft>
                      </a:pPr>
                      <a:r>
                        <a:rPr lang="en-US" sz="800">
                          <a:effectLst/>
                        </a:rPr>
                        <a:t>½ year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2.5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Financial Literacy</a:t>
                      </a:r>
                      <a:endParaRPr lang="en-US" sz="1000">
                        <a:effectLst/>
                        <a:latin typeface="Cambria"/>
                        <a:ea typeface="Cambria"/>
                        <a:cs typeface="Times New Roman"/>
                      </a:endParaRPr>
                    </a:p>
                  </a:txBody>
                  <a:tcPr marL="55074" marR="55074" marT="0" marB="0" anchor="ctr"/>
                </a:tc>
                <a:tc>
                  <a:txBody>
                    <a:bodyPr/>
                    <a:lstStyle/>
                    <a:p>
                      <a:pPr marL="0" marR="0">
                        <a:spcBef>
                          <a:spcPts val="0"/>
                        </a:spcBef>
                        <a:spcAft>
                          <a:spcPts val="0"/>
                        </a:spcAft>
                      </a:pPr>
                      <a:r>
                        <a:rPr lang="en-US" sz="800">
                          <a:effectLst/>
                        </a:rPr>
                        <a:t>2.5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non-credit</a:t>
                      </a:r>
                      <a:endParaRPr lang="en-US" sz="1000">
                        <a:effectLst/>
                        <a:latin typeface="Cambria"/>
                        <a:ea typeface="Cambria"/>
                        <a:cs typeface="Times New Roman"/>
                      </a:endParaRPr>
                    </a:p>
                  </a:txBody>
                  <a:tcPr marL="55074" marR="55074" marT="0" marB="0"/>
                </a:tc>
              </a:tr>
              <a:tr h="249742">
                <a:tc vMerge="1">
                  <a:txBody>
                    <a:bodyPr/>
                    <a:lstStyle/>
                    <a:p>
                      <a:endParaRPr lang="en-US"/>
                    </a:p>
                  </a:txBody>
                  <a:tcPr/>
                </a:tc>
                <a:tc>
                  <a:txBody>
                    <a:bodyPr/>
                    <a:lstStyle/>
                    <a:p>
                      <a:pPr marL="0" marR="0">
                        <a:spcBef>
                          <a:spcPts val="0"/>
                        </a:spcBef>
                        <a:spcAft>
                          <a:spcPts val="0"/>
                        </a:spcAft>
                      </a:pPr>
                      <a:r>
                        <a:rPr lang="en-US" sz="800">
                          <a:effectLst/>
                        </a:rPr>
                        <a:t>Semester Course</a:t>
                      </a:r>
                      <a:endParaRPr lang="en-US" sz="1000">
                        <a:effectLst/>
                        <a:latin typeface="Cambria"/>
                        <a:ea typeface="Cambria"/>
                        <a:cs typeface="Times New Roman"/>
                      </a:endParaRPr>
                    </a:p>
                  </a:txBody>
                  <a:tcPr marL="55074" marR="55074" marT="0" marB="0" anchor="ctr"/>
                </a:tc>
                <a:tc>
                  <a:txBody>
                    <a:bodyPr/>
                    <a:lstStyle/>
                    <a:p>
                      <a:pPr marL="0" marR="0">
                        <a:spcBef>
                          <a:spcPts val="0"/>
                        </a:spcBef>
                        <a:spcAft>
                          <a:spcPts val="0"/>
                        </a:spcAft>
                      </a:pPr>
                      <a:r>
                        <a:rPr lang="en-US" sz="800">
                          <a:effectLst/>
                        </a:rPr>
                        <a:t>½ year</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a:effectLst/>
                        </a:rPr>
                        <a:t>2.5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dirty="0">
                          <a:effectLst/>
                        </a:rPr>
                        <a:t>College History elective</a:t>
                      </a:r>
                      <a:endParaRPr lang="en-US" sz="1000" dirty="0">
                        <a:effectLst/>
                        <a:latin typeface="Cambria"/>
                        <a:ea typeface="Cambria"/>
                        <a:cs typeface="Times New Roman"/>
                      </a:endParaRPr>
                    </a:p>
                  </a:txBody>
                  <a:tcPr marL="55074" marR="55074" marT="0" marB="0" anchor="ctr"/>
                </a:tc>
                <a:tc>
                  <a:txBody>
                    <a:bodyPr/>
                    <a:lstStyle/>
                    <a:p>
                      <a:pPr marL="0" marR="0">
                        <a:spcBef>
                          <a:spcPts val="0"/>
                        </a:spcBef>
                        <a:spcAft>
                          <a:spcPts val="0"/>
                        </a:spcAft>
                      </a:pPr>
                      <a:r>
                        <a:rPr lang="en-US" sz="800">
                          <a:effectLst/>
                        </a:rPr>
                        <a:t>5 credits</a:t>
                      </a:r>
                      <a:endParaRPr lang="en-US" sz="1000">
                        <a:effectLst/>
                        <a:latin typeface="Cambria"/>
                        <a:ea typeface="Cambria"/>
                        <a:cs typeface="Times New Roman"/>
                      </a:endParaRPr>
                    </a:p>
                  </a:txBody>
                  <a:tcPr marL="55074" marR="55074" marT="0" marB="0"/>
                </a:tc>
                <a:tc>
                  <a:txBody>
                    <a:bodyPr/>
                    <a:lstStyle/>
                    <a:p>
                      <a:pPr marL="0" marR="0">
                        <a:spcBef>
                          <a:spcPts val="0"/>
                        </a:spcBef>
                        <a:spcAft>
                          <a:spcPts val="0"/>
                        </a:spcAft>
                      </a:pPr>
                      <a:r>
                        <a:rPr lang="en-US" sz="800" dirty="0">
                          <a:effectLst/>
                        </a:rPr>
                        <a:t>3 credits</a:t>
                      </a:r>
                      <a:endParaRPr lang="en-US" sz="1000" dirty="0">
                        <a:effectLst/>
                        <a:latin typeface="Cambria"/>
                        <a:ea typeface="Cambria"/>
                        <a:cs typeface="Times New Roman"/>
                      </a:endParaRPr>
                    </a:p>
                  </a:txBody>
                  <a:tcPr marL="55074" marR="55074" marT="0" marB="0"/>
                </a:tc>
              </a:tr>
            </a:tbl>
          </a:graphicData>
        </a:graphic>
      </p:graphicFrame>
      <p:sp>
        <p:nvSpPr>
          <p:cNvPr id="12" name="Rectangle 4"/>
          <p:cNvSpPr>
            <a:spLocks noChangeArrowheads="1"/>
          </p:cNvSpPr>
          <p:nvPr/>
        </p:nvSpPr>
        <p:spPr bwMode="auto">
          <a:xfrm>
            <a:off x="2306638" y="2209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
            </a:r>
            <a:br>
              <a:rPr kumimoji="0" lang="en-US" sz="18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989445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Seminar </a:t>
            </a:r>
            <a:endParaRPr lang="en-US" dirty="0"/>
          </a:p>
        </p:txBody>
      </p:sp>
      <p:sp>
        <p:nvSpPr>
          <p:cNvPr id="6" name="Content Placeholder 5"/>
          <p:cNvSpPr>
            <a:spLocks noGrp="1"/>
          </p:cNvSpPr>
          <p:nvPr>
            <p:ph idx="1"/>
          </p:nvPr>
        </p:nvSpPr>
        <p:spPr/>
        <p:txBody>
          <a:bodyPr/>
          <a:lstStyle/>
          <a:p>
            <a:r>
              <a:rPr lang="en-US" dirty="0" smtClean="0"/>
              <a:t>Required 4-semester sequence taken in Years 1 and 2 (college years)</a:t>
            </a:r>
          </a:p>
          <a:p>
            <a:r>
              <a:rPr lang="en-US" dirty="0" smtClean="0"/>
              <a:t>Patterned after Bard College’s Seminar: small discussion focused sessions, often led by students</a:t>
            </a:r>
          </a:p>
          <a:p>
            <a:r>
              <a:rPr lang="en-US" dirty="0"/>
              <a:t>C</a:t>
            </a:r>
            <a:r>
              <a:rPr lang="en-US" dirty="0" smtClean="0"/>
              <a:t>ritical </a:t>
            </a:r>
            <a:r>
              <a:rPr lang="en-US" dirty="0"/>
              <a:t>reading of influential works of literature, philosophy, science, economics and </a:t>
            </a:r>
            <a:r>
              <a:rPr lang="en-US" dirty="0" smtClean="0"/>
              <a:t>history</a:t>
            </a:r>
          </a:p>
          <a:p>
            <a:r>
              <a:rPr lang="en-US" dirty="0"/>
              <a:t>I</a:t>
            </a:r>
            <a:r>
              <a:rPr lang="en-US" dirty="0" smtClean="0"/>
              <a:t>ntroduces </a:t>
            </a:r>
            <a:r>
              <a:rPr lang="en-US" dirty="0"/>
              <a:t>students to their roles as scholars and critical thinkers </a:t>
            </a:r>
            <a:endParaRPr lang="en-US" dirty="0" smtClean="0"/>
          </a:p>
          <a:p>
            <a:endParaRPr lang="en-US" dirty="0"/>
          </a:p>
        </p:txBody>
      </p:sp>
    </p:spTree>
    <p:extLst>
      <p:ext uri="{BB962C8B-B14F-4D97-AF65-F5344CB8AC3E}">
        <p14:creationId xmlns:p14="http://schemas.microsoft.com/office/powerpoint/2010/main" val="8635651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Seminar Reading List, Year 2</a:t>
            </a:r>
            <a:endParaRPr lang="en-US" dirty="0"/>
          </a:p>
        </p:txBody>
      </p:sp>
      <p:sp>
        <p:nvSpPr>
          <p:cNvPr id="5" name="Content Placeholder 4"/>
          <p:cNvSpPr>
            <a:spLocks noGrp="1"/>
          </p:cNvSpPr>
          <p:nvPr>
            <p:ph idx="1"/>
          </p:nvPr>
        </p:nvSpPr>
        <p:spPr>
          <a:xfrm>
            <a:off x="2937164" y="2209800"/>
            <a:ext cx="5749636" cy="4260273"/>
          </a:xfrm>
        </p:spPr>
        <p:txBody>
          <a:bodyPr>
            <a:normAutofit fontScale="77500" lnSpcReduction="20000"/>
          </a:bodyPr>
          <a:lstStyle/>
          <a:p>
            <a:pPr lvl="0"/>
            <a:r>
              <a:rPr lang="en-US" dirty="0" smtClean="0"/>
              <a:t>Marx </a:t>
            </a:r>
            <a:r>
              <a:rPr lang="en-US" dirty="0"/>
              <a:t>and Engels, </a:t>
            </a:r>
            <a:r>
              <a:rPr lang="en-US" i="1" dirty="0"/>
              <a:t>The Communist Manifesto</a:t>
            </a:r>
            <a:endParaRPr lang="en-US" dirty="0"/>
          </a:p>
          <a:p>
            <a:pPr lvl="0"/>
            <a:r>
              <a:rPr lang="en-US" dirty="0"/>
              <a:t>Darwin, </a:t>
            </a:r>
            <a:r>
              <a:rPr lang="en-US" i="1" dirty="0"/>
              <a:t>The Descent of Man</a:t>
            </a:r>
            <a:endParaRPr lang="en-US" dirty="0"/>
          </a:p>
          <a:p>
            <a:pPr lvl="0"/>
            <a:r>
              <a:rPr lang="en-US" dirty="0"/>
              <a:t>Du Bois, </a:t>
            </a:r>
            <a:r>
              <a:rPr lang="en-US" i="1" dirty="0"/>
              <a:t>The Souls of Black Folk</a:t>
            </a:r>
            <a:endParaRPr lang="en-US" dirty="0"/>
          </a:p>
          <a:p>
            <a:pPr lvl="0"/>
            <a:r>
              <a:rPr lang="en-US" dirty="0"/>
              <a:t>Forster, </a:t>
            </a:r>
            <a:r>
              <a:rPr lang="en-US" i="1" dirty="0"/>
              <a:t>A Passage to India</a:t>
            </a:r>
            <a:endParaRPr lang="en-US" dirty="0"/>
          </a:p>
          <a:p>
            <a:pPr lvl="0"/>
            <a:r>
              <a:rPr lang="en-US" dirty="0"/>
              <a:t>Freud, </a:t>
            </a:r>
            <a:r>
              <a:rPr lang="en-US" i="1" dirty="0"/>
              <a:t>Civilization and Its Discontents </a:t>
            </a:r>
            <a:endParaRPr lang="en-US" dirty="0"/>
          </a:p>
          <a:p>
            <a:pPr lvl="0"/>
            <a:r>
              <a:rPr lang="en-US" dirty="0"/>
              <a:t>Woolf, </a:t>
            </a:r>
            <a:r>
              <a:rPr lang="en-US" i="1" dirty="0"/>
              <a:t>To the Lighthouse</a:t>
            </a:r>
            <a:endParaRPr lang="en-US" dirty="0"/>
          </a:p>
          <a:p>
            <a:pPr lvl="0"/>
            <a:r>
              <a:rPr lang="en-US" dirty="0"/>
              <a:t>Kafka, </a:t>
            </a:r>
            <a:r>
              <a:rPr lang="en-US" i="1" dirty="0"/>
              <a:t>The Trial</a:t>
            </a:r>
            <a:endParaRPr lang="en-US" dirty="0"/>
          </a:p>
          <a:p>
            <a:pPr lvl="0"/>
            <a:r>
              <a:rPr lang="en-US" dirty="0"/>
              <a:t>Nietzsche, </a:t>
            </a:r>
            <a:r>
              <a:rPr lang="en-US" i="1" dirty="0"/>
              <a:t>On the Genealogy of Morals</a:t>
            </a:r>
            <a:endParaRPr lang="en-US" dirty="0"/>
          </a:p>
          <a:p>
            <a:pPr lvl="0"/>
            <a:r>
              <a:rPr lang="en-US" dirty="0" err="1"/>
              <a:t>Frayn</a:t>
            </a:r>
            <a:r>
              <a:rPr lang="en-US" dirty="0"/>
              <a:t>, </a:t>
            </a:r>
            <a:r>
              <a:rPr lang="en-US" i="1" dirty="0"/>
              <a:t>Copenhagen</a:t>
            </a:r>
            <a:endParaRPr lang="en-US" dirty="0"/>
          </a:p>
          <a:p>
            <a:pPr lvl="0"/>
            <a:r>
              <a:rPr lang="en-US" dirty="0"/>
              <a:t>Selections from Joyce, Arendt, Foucault and Baldwin</a:t>
            </a:r>
          </a:p>
          <a:p>
            <a:pPr marL="0" indent="0">
              <a:buNone/>
            </a:pPr>
            <a:endParaRPr lang="en-US" dirty="0"/>
          </a:p>
        </p:txBody>
      </p:sp>
      <p:sp>
        <p:nvSpPr>
          <p:cNvPr id="9" name="AutoShape 8" descr="Image result for classic books"/>
          <p:cNvSpPr>
            <a:spLocks noGrp="1" noChangeAspect="1" noChangeArrowheads="1"/>
          </p:cNvSpPr>
          <p:nvPr>
            <p:ph type="pic" sz="quarter" idx="13"/>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685582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Critical thinking</a:t>
            </a:r>
            <a:endParaRPr lang="en-US" dirty="0"/>
          </a:p>
        </p:txBody>
      </p:sp>
      <p:sp>
        <p:nvSpPr>
          <p:cNvPr id="6" name="Content Placeholder 5"/>
          <p:cNvSpPr>
            <a:spLocks noGrp="1"/>
          </p:cNvSpPr>
          <p:nvPr>
            <p:ph idx="1"/>
          </p:nvPr>
        </p:nvSpPr>
        <p:spPr/>
        <p:txBody>
          <a:bodyPr/>
          <a:lstStyle/>
          <a:p>
            <a:r>
              <a:rPr lang="en-US" dirty="0" smtClean="0"/>
              <a:t>Based on Bard College’s Writing and Thinking Institute – philosophy and pedagogy</a:t>
            </a:r>
          </a:p>
          <a:p>
            <a:r>
              <a:rPr lang="en-US" dirty="0" smtClean="0"/>
              <a:t>Each year starts with an intensive Writing and Thinking workshop based on a theme; then infused throughout courses</a:t>
            </a:r>
          </a:p>
          <a:p>
            <a:r>
              <a:rPr lang="en-US" dirty="0" smtClean="0"/>
              <a:t>Students are asked to </a:t>
            </a:r>
            <a:r>
              <a:rPr lang="en-US" dirty="0"/>
              <a:t>notice patterns, to form opinions, and to make clear arguments both within subject areas and across disciplines</a:t>
            </a:r>
          </a:p>
        </p:txBody>
      </p:sp>
    </p:spTree>
    <p:extLst>
      <p:ext uri="{BB962C8B-B14F-4D97-AF65-F5344CB8AC3E}">
        <p14:creationId xmlns:p14="http://schemas.microsoft.com/office/powerpoint/2010/main" val="24912476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Critical thinking</a:t>
            </a:r>
            <a:endParaRPr lang="en-US" dirty="0"/>
          </a:p>
        </p:txBody>
      </p:sp>
      <p:sp>
        <p:nvSpPr>
          <p:cNvPr id="5" name="Content Placeholder 4"/>
          <p:cNvSpPr>
            <a:spLocks noGrp="1"/>
          </p:cNvSpPr>
          <p:nvPr>
            <p:ph idx="1"/>
          </p:nvPr>
        </p:nvSpPr>
        <p:spPr/>
        <p:txBody>
          <a:bodyPr>
            <a:normAutofit/>
          </a:bodyPr>
          <a:lstStyle/>
          <a:p>
            <a:pPr marL="0" indent="0">
              <a:buNone/>
            </a:pPr>
            <a:r>
              <a:rPr lang="en-US" i="1" dirty="0"/>
              <a:t>BHSEC taught me critical thinking during high school. …To me, critical thinking means asking ‘why’ until I reach the core of an idea. It means that I know when I understand something, and I know when I don't. </a:t>
            </a:r>
            <a:endParaRPr lang="en-US" dirty="0"/>
          </a:p>
          <a:p>
            <a:pPr marL="0" indent="0" algn="r">
              <a:buNone/>
            </a:pPr>
            <a:r>
              <a:rPr lang="en-US" i="1" dirty="0"/>
              <a:t>	BHSEC </a:t>
            </a:r>
            <a:r>
              <a:rPr lang="en-US" i="1" dirty="0" smtClean="0"/>
              <a:t>Alumni</a:t>
            </a:r>
          </a:p>
          <a:p>
            <a:pPr marL="0" indent="0">
              <a:buNone/>
            </a:pPr>
            <a:r>
              <a:rPr lang="en-US" i="1" dirty="0"/>
              <a:t>The goal of [weekly] response journals is to develop your own independent thoughts, ideas and questions about the material we are wrestling with. </a:t>
            </a:r>
            <a:endParaRPr lang="en-US" dirty="0"/>
          </a:p>
          <a:p>
            <a:pPr marL="0" indent="0" algn="r">
              <a:buNone/>
            </a:pPr>
            <a:r>
              <a:rPr lang="en-US" i="1" dirty="0" smtClean="0"/>
              <a:t>From First </a:t>
            </a:r>
            <a:r>
              <a:rPr lang="en-US" i="1" dirty="0"/>
              <a:t>Year Seminar Syllabus</a:t>
            </a:r>
            <a:endParaRPr lang="en-US" dirty="0"/>
          </a:p>
          <a:p>
            <a:endParaRPr lang="en-US" dirty="0"/>
          </a:p>
        </p:txBody>
      </p:sp>
      <p:sp>
        <p:nvSpPr>
          <p:cNvPr id="6" name="Picture Placeholder 5"/>
          <p:cNvSpPr>
            <a:spLocks noGrp="1"/>
          </p:cNvSpPr>
          <p:nvPr>
            <p:ph type="pic" sz="quarter" idx="13"/>
          </p:nvPr>
        </p:nvSpPr>
        <p:spPr/>
      </p:sp>
    </p:spTree>
    <p:extLst>
      <p:ext uri="{BB962C8B-B14F-4D97-AF65-F5344CB8AC3E}">
        <p14:creationId xmlns:p14="http://schemas.microsoft.com/office/powerpoint/2010/main" val="2360720441"/>
      </p:ext>
    </p:extLst>
  </p:cSld>
  <p:clrMapOvr>
    <a:masterClrMapping/>
  </p:clrMapOvr>
  <p:timing>
    <p:tnLst>
      <p:par>
        <p:cTn id="1" dur="indefinite" restart="never" nodeType="tmRoot"/>
      </p:par>
    </p:tnLst>
  </p:timing>
</p:sld>
</file>

<file path=ppt/theme/theme1.xml><?xml version="1.0" encoding="utf-8"?>
<a:theme xmlns:a="http://schemas.openxmlformats.org/drawingml/2006/main" name="Plaz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Plaza.thmx</Template>
  <TotalTime>1049</TotalTime>
  <Words>1234</Words>
  <Application>Microsoft Office PowerPoint</Application>
  <PresentationFormat>On-screen Show (4:3)</PresentationFormat>
  <Paragraphs>225</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Plaza</vt:lpstr>
      <vt:lpstr> BHSEC: Creating Collegiate Experiences</vt:lpstr>
      <vt:lpstr>NCREST</vt:lpstr>
      <vt:lpstr>Seven Key Practices</vt:lpstr>
      <vt:lpstr>Curricular Design</vt:lpstr>
      <vt:lpstr>Curricular design - example</vt:lpstr>
      <vt:lpstr>Seminar </vt:lpstr>
      <vt:lpstr>Seminar Reading List, Year 2</vt:lpstr>
      <vt:lpstr>Critical thinking</vt:lpstr>
      <vt:lpstr>Critical thinking</vt:lpstr>
      <vt:lpstr>Faculty selection and support</vt:lpstr>
      <vt:lpstr>Faculty selection and support</vt:lpstr>
      <vt:lpstr> Student Outreach and Admissions</vt:lpstr>
      <vt:lpstr>Student Outreach and Admissions</vt:lpstr>
      <vt:lpstr>Student Supports</vt:lpstr>
      <vt:lpstr>Student Supports</vt:lpstr>
      <vt:lpstr>Structure—Partnerships, Organization and Finances</vt:lpstr>
      <vt:lpstr>Structure—Partnerships, Organization and Finances: MOU language</vt:lpstr>
      <vt:lpstr>Conclusions</vt:lpstr>
      <vt:lpstr>Contact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Student Success in the Community College</dc:title>
  <dc:creator>Elisabeth Barnett</dc:creator>
  <cp:lastModifiedBy>Columbia University</cp:lastModifiedBy>
  <cp:revision>149</cp:revision>
  <dcterms:created xsi:type="dcterms:W3CDTF">2012-08-19T14:38:43Z</dcterms:created>
  <dcterms:modified xsi:type="dcterms:W3CDTF">2017-05-16T14:20:47Z</dcterms:modified>
</cp:coreProperties>
</file>