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8"/>
    <p:restoredTop sz="94666"/>
  </p:normalViewPr>
  <p:slideViewPr>
    <p:cSldViewPr snapToGrid="0" snapToObjects="1">
      <p:cViewPr varScale="1">
        <p:scale>
          <a:sx n="106" d="100"/>
          <a:sy n="106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A1BBC-2F77-3747-BAA6-61983DF13E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Online group 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3094C-A52A-6241-86DC-1B9C3A08BD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23, 2020 	</a:t>
            </a:r>
          </a:p>
          <a:p>
            <a:r>
              <a:rPr lang="en-US" dirty="0"/>
              <a:t>Sarah </a:t>
            </a:r>
            <a:r>
              <a:rPr lang="en-US" dirty="0" err="1"/>
              <a:t>Chepkirui</a:t>
            </a:r>
            <a:r>
              <a:rPr lang="en-US" dirty="0"/>
              <a:t> </a:t>
            </a:r>
            <a:r>
              <a:rPr lang="en-US" dirty="0" err="1"/>
              <a:t>Creider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7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7BA9E-61BA-3D4D-9BEE-9B5AF6B8F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structures vs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0B549-978C-5849-9A75-3F146B7E2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25000" lnSpcReduction="20000"/>
          </a:bodyPr>
          <a:lstStyle/>
          <a:p>
            <a:pPr marL="0" indent="0">
              <a:buNone/>
            </a:pPr>
            <a:r>
              <a:rPr lang="en-US" sz="4800" i="1" dirty="0"/>
              <a:t>II. Reflections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1. The assignment for the attached documents was to write a 1- to 3-paragraph reflection on a reading about </a:t>
            </a:r>
            <a:r>
              <a:rPr lang="en-US" sz="4800" i="1" dirty="0"/>
              <a:t>culture shock</a:t>
            </a:r>
            <a:r>
              <a:rPr lang="en-US" sz="4800" dirty="0"/>
              <a:t>. Each person in your group should answer two of the following questions. The other members are required to comment on these answers. For example:</a:t>
            </a:r>
          </a:p>
          <a:p>
            <a:pPr marL="0" indent="0">
              <a:buNone/>
            </a:pPr>
            <a:r>
              <a:rPr lang="en-US" sz="4800" dirty="0"/>
              <a:t> </a:t>
            </a:r>
          </a:p>
          <a:p>
            <a:pPr marL="0" indent="0">
              <a:buNone/>
            </a:pPr>
            <a:r>
              <a:rPr lang="en-US" sz="4800" dirty="0"/>
              <a:t>Person A answers questions 1 and 2</a:t>
            </a:r>
          </a:p>
          <a:p>
            <a:pPr marL="0" indent="0">
              <a:buNone/>
            </a:pPr>
            <a:r>
              <a:rPr lang="en-US" sz="4800" dirty="0"/>
              <a:t>Person B answers questions 3 and 4</a:t>
            </a:r>
          </a:p>
          <a:p>
            <a:pPr marL="0" indent="0">
              <a:buNone/>
            </a:pPr>
            <a:r>
              <a:rPr lang="en-US" sz="4800" dirty="0"/>
              <a:t>Person C answers questions 5 and 6</a:t>
            </a:r>
          </a:p>
          <a:p>
            <a:pPr marL="0" indent="0">
              <a:buNone/>
            </a:pPr>
            <a:r>
              <a:rPr lang="en-US" sz="4800" dirty="0"/>
              <a:t> </a:t>
            </a:r>
          </a:p>
          <a:p>
            <a:pPr marL="0" indent="0">
              <a:buNone/>
            </a:pPr>
            <a:r>
              <a:rPr lang="en-US" sz="4800" dirty="0"/>
              <a:t>Person A comments on the answers to questions 3, 4, 5, &amp; 6</a:t>
            </a:r>
          </a:p>
          <a:p>
            <a:pPr marL="0" indent="0">
              <a:buNone/>
            </a:pPr>
            <a:r>
              <a:rPr lang="en-US" sz="4800" dirty="0"/>
              <a:t>Person B comments on the answer to questions 1, 2, 5, &amp; 6</a:t>
            </a:r>
          </a:p>
          <a:p>
            <a:pPr marL="0" indent="0">
              <a:buNone/>
            </a:pPr>
            <a:r>
              <a:rPr lang="en-US" sz="4800" dirty="0"/>
              <a:t>Person C comments on the answers to questions 1, 2, 3, &amp; 4</a:t>
            </a:r>
          </a:p>
          <a:p>
            <a:pPr marL="0" indent="0">
              <a:buNone/>
            </a:pPr>
            <a:r>
              <a:rPr lang="en-US" sz="4800" dirty="0"/>
              <a:t> </a:t>
            </a:r>
          </a:p>
          <a:p>
            <a:pPr marL="0" indent="0">
              <a:buNone/>
            </a:pPr>
            <a:r>
              <a:rPr lang="en-US" sz="4800" dirty="0"/>
              <a:t>1. Do you have any questions about these reflections?</a:t>
            </a:r>
          </a:p>
          <a:p>
            <a:pPr marL="0" indent="0">
              <a:buNone/>
            </a:pPr>
            <a:r>
              <a:rPr lang="en-US" sz="4800" dirty="0"/>
              <a:t>2. What is their purpose? (What action are they trying to accomplish?)</a:t>
            </a:r>
          </a:p>
          <a:p>
            <a:pPr marL="0" indent="0">
              <a:buNone/>
            </a:pPr>
            <a:r>
              <a:rPr lang="en-US" sz="4800" dirty="0"/>
              <a:t>3. Who is the intended audience?</a:t>
            </a:r>
          </a:p>
          <a:p>
            <a:pPr marL="0" indent="0">
              <a:buNone/>
            </a:pPr>
            <a:r>
              <a:rPr lang="en-US" sz="4800" dirty="0"/>
              <a:t> 4. What is the subject matter?</a:t>
            </a:r>
          </a:p>
          <a:p>
            <a:pPr marL="0" indent="0">
              <a:buNone/>
            </a:pPr>
            <a:r>
              <a:rPr lang="en-US" sz="4800" dirty="0"/>
              <a:t> 5. What can you say about tone and formality?</a:t>
            </a:r>
          </a:p>
          <a:p>
            <a:pPr marL="0" indent="0">
              <a:buNone/>
            </a:pPr>
            <a:r>
              <a:rPr lang="en-US" sz="4800" dirty="0"/>
              <a:t> 6. Is there a structure or form that these essays have in common?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876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8931E-CD10-E042-A8B3-AFC56937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Giving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D1C11-A32F-F541-9796-5C8F16913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US" b="1" dirty="0"/>
              <a:t>Multiple modes, multiple times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Short videos</a:t>
            </a:r>
          </a:p>
          <a:p>
            <a:r>
              <a:rPr lang="en-US" dirty="0"/>
              <a:t>Written instructions</a:t>
            </a:r>
          </a:p>
          <a:p>
            <a:r>
              <a:rPr lang="en-US" dirty="0"/>
              <a:t>Instructions within documents</a:t>
            </a:r>
          </a:p>
          <a:p>
            <a:r>
              <a:rPr lang="en-US" dirty="0"/>
              <a:t>Checking in, especially at first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2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DC014-D368-D54D-9D5D-9866F61B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Docs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06D87-7393-5448-9FB4-493968E17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Teacher sets them up ahead of time</a:t>
            </a:r>
          </a:p>
          <a:p>
            <a:r>
              <a:rPr lang="en-US" dirty="0"/>
              <a:t>Students are told exactly which parts they are responsible for</a:t>
            </a:r>
          </a:p>
          <a:p>
            <a:r>
              <a:rPr lang="en-US" dirty="0"/>
              <a:t>Ability to see who did what (be transparent about this)</a:t>
            </a:r>
          </a:p>
        </p:txBody>
      </p:sp>
    </p:spTree>
    <p:extLst>
      <p:ext uri="{BB962C8B-B14F-4D97-AF65-F5344CB8AC3E}">
        <p14:creationId xmlns:p14="http://schemas.microsoft.com/office/powerpoint/2010/main" val="3032266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2F5D7-8C61-9F42-9E0E-414507459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Giving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3C794-F1D0-1C4E-81CD-F0FEC73D3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Clarity about grading and responsibilities</a:t>
            </a:r>
          </a:p>
          <a:p>
            <a:r>
              <a:rPr lang="en-US" dirty="0"/>
              <a:t>Try to give group or class feedback, rather than individual feedback</a:t>
            </a:r>
          </a:p>
        </p:txBody>
      </p:sp>
    </p:spTree>
    <p:extLst>
      <p:ext uri="{BB962C8B-B14F-4D97-AF65-F5344CB8AC3E}">
        <p14:creationId xmlns:p14="http://schemas.microsoft.com/office/powerpoint/2010/main" val="1680985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52E51-F475-B540-B32F-4F1D14E87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3x3s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3693-FBDB-2944-9BCB-BC5F1F216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 of 3 or 4 students</a:t>
            </a:r>
          </a:p>
          <a:p>
            <a:r>
              <a:rPr lang="en-US" dirty="0"/>
              <a:t>Each student produces a power point: 3 slides + 3 minutes of narration</a:t>
            </a:r>
          </a:p>
          <a:p>
            <a:r>
              <a:rPr lang="en-US" dirty="0"/>
              <a:t>Then, each student posts a 50 word response to the other group members</a:t>
            </a:r>
          </a:p>
          <a:p>
            <a:r>
              <a:rPr lang="en-US" dirty="0"/>
              <a:t>The teacher responds to the group as a whole</a:t>
            </a:r>
          </a:p>
          <a:p>
            <a:endParaRPr lang="en-US" dirty="0"/>
          </a:p>
          <a:p>
            <a:r>
              <a:rPr lang="en-US" dirty="0"/>
              <a:t>Expect technical glitches at first</a:t>
            </a:r>
          </a:p>
          <a:p>
            <a:r>
              <a:rPr lang="en-US" dirty="0"/>
              <a:t>Much deeper thinking than discussion boards</a:t>
            </a:r>
          </a:p>
          <a:p>
            <a:endParaRPr lang="en-US" dirty="0"/>
          </a:p>
          <a:p>
            <a:r>
              <a:rPr lang="en-US" dirty="0"/>
              <a:t>Tom Liam Lynch</a:t>
            </a:r>
          </a:p>
        </p:txBody>
      </p:sp>
    </p:spTree>
    <p:extLst>
      <p:ext uri="{BB962C8B-B14F-4D97-AF65-F5344CB8AC3E}">
        <p14:creationId xmlns:p14="http://schemas.microsoft.com/office/powerpoint/2010/main" val="1466738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1D32E-81BC-1344-BB3E-E8B936AC6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2B97B-C143-834A-BF87-F5214A893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Blogs</a:t>
            </a:r>
          </a:p>
          <a:p>
            <a:r>
              <a:rPr lang="en-US" dirty="0"/>
              <a:t>Wikis</a:t>
            </a:r>
          </a:p>
          <a:p>
            <a:r>
              <a:rPr lang="en-US" dirty="0"/>
              <a:t>Small group discussions</a:t>
            </a:r>
          </a:p>
          <a:p>
            <a:r>
              <a:rPr lang="en-US"/>
              <a:t>What else?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216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41922-4D21-3B42-96FB-94E6A439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and thoughts?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32ED3-69CE-684B-9D02-73A1F652C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812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27313-3A30-1145-B254-65FDCCAC1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online setting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C8718-1707-764F-9FE2-ED5D81027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Please use video if you possibly can. (And, if you can’t, we understand!)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Please mute your microphone unless you are talking.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You do not need to use the ”raise hand” icon to speak – just talk when you want to!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 </a:t>
            </a:r>
            <a:r>
              <a:rPr lang="en-US" i="1" dirty="0"/>
              <a:t>appreciate</a:t>
            </a:r>
            <a:r>
              <a:rPr lang="en-US" dirty="0"/>
              <a:t> being interrupted! I’ll tell you if I need to move on.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Any other technological concerns? </a:t>
            </a:r>
          </a:p>
        </p:txBody>
      </p:sp>
    </p:spTree>
    <p:extLst>
      <p:ext uri="{BB962C8B-B14F-4D97-AF65-F5344CB8AC3E}">
        <p14:creationId xmlns:p14="http://schemas.microsoft.com/office/powerpoint/2010/main" val="326329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A60EC-9640-8048-86F7-AA4AD944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CAC83-8B72-D244-A74F-E395D5519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Your initial thoughts &amp; questions</a:t>
            </a:r>
          </a:p>
        </p:txBody>
      </p:sp>
    </p:spTree>
    <p:extLst>
      <p:ext uri="{BB962C8B-B14F-4D97-AF65-F5344CB8AC3E}">
        <p14:creationId xmlns:p14="http://schemas.microsoft.com/office/powerpoint/2010/main" val="1946050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6467A-099A-DC40-AC07-D3D00D2A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8222A-906B-9A4A-A455-444D1C896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Research focus is teacher-student interaction and student engagement</a:t>
            </a:r>
          </a:p>
          <a:p>
            <a:r>
              <a:rPr lang="en-US" dirty="0"/>
              <a:t>Background in working with language learners</a:t>
            </a:r>
          </a:p>
          <a:p>
            <a:r>
              <a:rPr lang="en-US" dirty="0"/>
              <a:t>Thus – many reasons for using small group 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280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9A1B3-6AF5-D948-848B-60ED68038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an online setting: my initial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04487-BC2D-C240-A1EA-2EED9007E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Creating connection and community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Student engagement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to teach methods classes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Thus: Online group work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your own research: Computer supported collaborative learning (CSCL)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39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AB82-18B6-C549-AF91-87EB43231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work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0F2CD-8236-664E-9C21-7F12928B3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Two layers</a:t>
            </a:r>
          </a:p>
          <a:p>
            <a:pPr lvl="1"/>
            <a:r>
              <a:rPr lang="en-US" sz="2000" dirty="0"/>
              <a:t>Content</a:t>
            </a:r>
          </a:p>
          <a:p>
            <a:pPr lvl="1"/>
            <a:r>
              <a:rPr lang="en-US" sz="2000" dirty="0"/>
              <a:t>Collaboration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Students need to learn how to do it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Planning and structure are key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331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17C26-F445-0441-825A-69168716B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and Collaboration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EBB73-B2C8-974D-9C53-1C7017D2C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Content: </a:t>
            </a:r>
          </a:p>
          <a:p>
            <a:pPr lvl="1"/>
            <a:r>
              <a:rPr lang="en-US" dirty="0"/>
              <a:t>What will students actually be </a:t>
            </a:r>
            <a:r>
              <a:rPr lang="en-US" i="1" dirty="0"/>
              <a:t>doing</a:t>
            </a:r>
            <a:r>
              <a:rPr lang="en-US" dirty="0"/>
              <a:t>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Collaboration</a:t>
            </a:r>
          </a:p>
          <a:p>
            <a:pPr lvl="1"/>
            <a:r>
              <a:rPr lang="en-US" b="1" dirty="0"/>
              <a:t>How will they work together? 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36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9D7AF-AA7A-FB43-9C63-8E635F08C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E689C-3722-4F44-84DC-90C24FCCD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Group size: 3 or 4 is ideal</a:t>
            </a:r>
          </a:p>
          <a:p>
            <a:endParaRPr lang="en-US" dirty="0"/>
          </a:p>
          <a:p>
            <a:r>
              <a:rPr lang="en-US" dirty="0"/>
              <a:t>Synchronous or asynchronous? </a:t>
            </a:r>
          </a:p>
          <a:p>
            <a:endParaRPr lang="en-US" dirty="0"/>
          </a:p>
          <a:p>
            <a:r>
              <a:rPr lang="en-US" dirty="0"/>
              <a:t>The importance of giving roles.</a:t>
            </a:r>
          </a:p>
          <a:p>
            <a:pPr marL="0" indent="0">
              <a:buNone/>
            </a:pPr>
            <a:r>
              <a:rPr lang="en-US" sz="1000" dirty="0"/>
              <a:t> </a:t>
            </a:r>
          </a:p>
          <a:p>
            <a:pPr marL="502920" lvl="1" indent="0">
              <a:buNone/>
            </a:pPr>
            <a:r>
              <a:rPr lang="en-US" dirty="0"/>
              <a:t>Basic roles: </a:t>
            </a:r>
          </a:p>
          <a:p>
            <a:pPr lvl="2"/>
            <a:r>
              <a:rPr lang="en-US" dirty="0"/>
              <a:t>Leader/boss</a:t>
            </a:r>
          </a:p>
          <a:p>
            <a:pPr lvl="2"/>
            <a:r>
              <a:rPr lang="en-US" dirty="0"/>
              <a:t>Time keeper</a:t>
            </a:r>
          </a:p>
          <a:p>
            <a:pPr lvl="2"/>
            <a:r>
              <a:rPr lang="en-US" dirty="0"/>
              <a:t>Participation monitor</a:t>
            </a:r>
          </a:p>
          <a:p>
            <a:pPr lvl="2"/>
            <a:r>
              <a:rPr lang="en-US" dirty="0"/>
              <a:t>Note-taker/Reporter</a:t>
            </a:r>
          </a:p>
          <a:p>
            <a:pPr lvl="2"/>
            <a:r>
              <a:rPr lang="en-US" dirty="0"/>
              <a:t>Questioner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What else? </a:t>
            </a:r>
          </a:p>
        </p:txBody>
      </p:sp>
    </p:spTree>
    <p:extLst>
      <p:ext uri="{BB962C8B-B14F-4D97-AF65-F5344CB8AC3E}">
        <p14:creationId xmlns:p14="http://schemas.microsoft.com/office/powerpoint/2010/main" val="200101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7BA9E-61BA-3D4D-9BEE-9B5AF6B8F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0B549-978C-5849-9A75-3F146B7E2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900" b="1" dirty="0"/>
              <a:t>Group Discussion #1</a:t>
            </a:r>
            <a:endParaRPr lang="en-US" sz="4900" dirty="0"/>
          </a:p>
          <a:p>
            <a:pPr marL="0" indent="0">
              <a:buNone/>
            </a:pPr>
            <a:r>
              <a:rPr lang="en-US" sz="4900" b="1" dirty="0"/>
              <a:t> </a:t>
            </a:r>
            <a:endParaRPr lang="en-US" sz="4900" dirty="0"/>
          </a:p>
          <a:p>
            <a:pPr marL="0" indent="0">
              <a:buNone/>
            </a:pPr>
            <a:r>
              <a:rPr lang="en-US" sz="4900" dirty="0"/>
              <a:t>Leader’s name:</a:t>
            </a:r>
          </a:p>
          <a:p>
            <a:pPr marL="0" indent="0">
              <a:buNone/>
            </a:pPr>
            <a:r>
              <a:rPr lang="en-US" sz="4900" dirty="0"/>
              <a:t>Participation monitor’s name:</a:t>
            </a:r>
          </a:p>
          <a:p>
            <a:pPr marL="0" indent="0">
              <a:buNone/>
            </a:pPr>
            <a:r>
              <a:rPr lang="en-US" sz="4900" dirty="0"/>
              <a:t>Note-taker/presenter’s name: </a:t>
            </a:r>
          </a:p>
          <a:p>
            <a:pPr marL="0" indent="0">
              <a:buNone/>
            </a:pPr>
            <a:r>
              <a:rPr lang="en-US" sz="4900" b="1" dirty="0"/>
              <a:t> </a:t>
            </a:r>
            <a:endParaRPr lang="en-US" sz="4900" dirty="0"/>
          </a:p>
          <a:p>
            <a:pPr marL="0" indent="0">
              <a:buNone/>
            </a:pPr>
            <a:r>
              <a:rPr lang="en-US" sz="4900" dirty="0"/>
              <a:t>1. Have you had experiences with cross-cultural differences in genre expectations?</a:t>
            </a:r>
          </a:p>
          <a:p>
            <a:pPr marL="0" indent="0">
              <a:buNone/>
            </a:pPr>
            <a:r>
              <a:rPr lang="en-US" sz="4900" dirty="0"/>
              <a:t> </a:t>
            </a:r>
          </a:p>
          <a:p>
            <a:pPr marL="0" indent="0">
              <a:buNone/>
            </a:pPr>
            <a:r>
              <a:rPr lang="en-US" sz="4900" dirty="0"/>
              <a:t>  </a:t>
            </a:r>
          </a:p>
          <a:p>
            <a:pPr marL="0" indent="0">
              <a:buNone/>
            </a:pPr>
            <a:r>
              <a:rPr lang="en-US" sz="4900" dirty="0"/>
              <a:t>2. What are your questions about teaching genres? </a:t>
            </a:r>
          </a:p>
          <a:p>
            <a:pPr marL="0" indent="0">
              <a:buNone/>
            </a:pPr>
            <a:r>
              <a:rPr lang="en-US" sz="4900" dirty="0"/>
              <a:t> </a:t>
            </a:r>
          </a:p>
          <a:p>
            <a:pPr marL="0" indent="0">
              <a:buNone/>
            </a:pPr>
            <a:r>
              <a:rPr lang="en-US" sz="4900" dirty="0"/>
              <a:t>3 Were you taught writing using the concept of genres? Was this helpful for you?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778840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171</TotalTime>
  <Words>424</Words>
  <Application>Microsoft Macintosh PowerPoint</Application>
  <PresentationFormat>Widescreen</PresentationFormat>
  <Paragraphs>119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Corbel</vt:lpstr>
      <vt:lpstr>Wingdings 2</vt:lpstr>
      <vt:lpstr>Frame</vt:lpstr>
      <vt:lpstr>Online group work</vt:lpstr>
      <vt:lpstr>Our online setting</vt:lpstr>
      <vt:lpstr>PowerPoint Presentation</vt:lpstr>
      <vt:lpstr>Background</vt:lpstr>
      <vt:lpstr>In an online setting: my initial concerns</vt:lpstr>
      <vt:lpstr>Group work </vt:lpstr>
      <vt:lpstr>Content and Collaboration </vt:lpstr>
      <vt:lpstr>Collaboration</vt:lpstr>
      <vt:lpstr>Example</vt:lpstr>
      <vt:lpstr>Example: structures vs roles</vt:lpstr>
      <vt:lpstr>Giving instructions</vt:lpstr>
      <vt:lpstr>Google Docs</vt:lpstr>
      <vt:lpstr>Giving feedback</vt:lpstr>
      <vt:lpstr>3x3s</vt:lpstr>
      <vt:lpstr>Other tools</vt:lpstr>
      <vt:lpstr>Questions and thoughts? 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group work</dc:title>
  <dc:creator>Microsoft Office User</dc:creator>
  <cp:lastModifiedBy>Microsoft Office User</cp:lastModifiedBy>
  <cp:revision>10</cp:revision>
  <dcterms:created xsi:type="dcterms:W3CDTF">2020-03-21T13:10:07Z</dcterms:created>
  <dcterms:modified xsi:type="dcterms:W3CDTF">2020-03-23T16:59:05Z</dcterms:modified>
</cp:coreProperties>
</file>