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13"/>
  </p:handoutMasterIdLst>
  <p:sldIdLst>
    <p:sldId id="256" r:id="rId2"/>
    <p:sldId id="260" r:id="rId3"/>
    <p:sldId id="266" r:id="rId4"/>
    <p:sldId id="261" r:id="rId5"/>
    <p:sldId id="267" r:id="rId6"/>
    <p:sldId id="262" r:id="rId7"/>
    <p:sldId id="263" r:id="rId8"/>
    <p:sldId id="268" r:id="rId9"/>
    <p:sldId id="264" r:id="rId10"/>
    <p:sldId id="265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1681A1-3420-4B03-8D09-A85000070102}" v="2" dt="2023-07-12T16:16:45.9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00"/>
    <p:restoredTop sz="94745"/>
  </p:normalViewPr>
  <p:slideViewPr>
    <p:cSldViewPr snapToGrid="0">
      <p:cViewPr varScale="1">
        <p:scale>
          <a:sx n="102" d="100"/>
          <a:sy n="102" d="100"/>
        </p:scale>
        <p:origin x="326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7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BC12CB-BAF2-BCB0-BA49-B4BE0F7E7D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FC8E12-0FEF-78AE-3885-DDD661901F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4EC8F-9B35-D248-BD7D-33B996DF0B40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209BCC-57AD-5B35-2195-35A917BE10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1D9408-6E37-8B58-20F3-0FA2A94313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22272-CB4E-E541-98F2-B4B000336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28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5:45:47.10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1707 1 24575,'-1556'0'0,"1554"0"0,0-1 0,0 1 0,0 0 0,0 1 0,0-1 0,0 0 0,0 1 0,0-1 0,0 1 0,0-1 0,0 1 0,1 0 0,-1 0 0,0 0 0,0 0 0,1 0 0,-1 0 0,0 0 0,1 1 0,-1-1 0,-1 3 0,1-1 0,1 1 0,-1-1 0,1 1 0,0-1 0,0 1 0,1-1 0,-1 1 0,1 0 0,-1-1 0,1 1 0,1 4 0,1 68 0,0-31 0,-4 54 0,0-83 0,-1-1 0,-8 25 0,6-26 0,1-1 0,1 1 0,-3 24 0,5-22 0,-2-1 0,0 0 0,-6 20 0,4-21 0,2-1 0,-1 2 0,2-1 0,-1 17 0,2 529 0,3-261 0,-2 1899 0,-2-2180 0,0 1 0,-8 32 0,3-18 0,-1 34 0,2 0 0,6 121 0,1-79 0,-1 1309 0,9-1317 0,-1 3 0,-9-78 0,0-19 0,0 1 0,1-1 0,0 1 0,1-1 0,-1 1 0,1-1 0,3 10 0,-3-15 0,0-1 0,0 1 0,0-1 0,0 0 0,0 1 0,0-1 0,1 0 0,-1 0 0,0 0 0,1 0 0,-1 0 0,0 0 0,1 0 0,0-1 0,-1 1 0,1 0 0,-1-1 0,1 1 0,0-1 0,-1 0 0,3 1 0,40 1 0,-35-2 0,6-1 0,9 1 0,1 1 0,42 6 0,-24-2 0,0-1 0,0-2 0,46-5 0,-5 1 0,29 1 0,123 3 0,-65 14 0,-101-9 0,75 3 0,472-10 0,-615 0 0,0 0 0,0 0 0,0 0 0,0 0 0,0-1 0,0 1 0,0 0 0,0-1 0,0 1 0,0-1 0,0 0 0,0 0 0,0 0 0,-1 0 0,1 0 0,0 0 0,0 0 0,-1 0 0,1-1 0,-1 1 0,2-3 0,-1 1 0,-1 0 0,1 0 0,-1-1 0,0 1 0,0-1 0,0 1 0,-1-1 0,1 1 0,-1-1 0,0 0 0,0-5 0,0-48 0,-4-107 0,0 134 0,-1 0 0,-2 0 0,-17-47 0,7 26 0,9 21 0,2 0 0,0-1 0,-2-50 0,9-96 0,0 76 0,-1-216 0,1 297 0,7-35 0,0-14 0,-9-28 0,2-47 0,7 81 0,-4 32 0,1-43 0,-5 73 0,0-38 0,1 1 0,8-48 0,11-50 0,-16 79 0,-3-96 0,-3 63 0,2-535 0,-1 612 0,0 1 0,-1-1 0,0 1 0,-1 0 0,-5-14 0,-4-18 0,-3-29 0,4-1 0,-2-90 0,12-153 0,3 148 0,-2-698 0,-2 831 0,-1 1 0,-17-70 0,12 70 0,1-1 0,-4-64 0,12-418 0,-2 502 0,0-1 0,-6-20 0,4 20 0,0 0 0,0-19 0,4 16 126,-1-24 40,0 42-245,0 0 1,0 0-1,-1 1 0,1-1 0,-1 0 0,1 1 0,-1-1 0,0 1 0,1-1 0,-1 1 0,0-1 0,0 1 0,0-1 0,0 1 1,-1 0-1,1-1 0,0 1 0,0 0 0,-1 0 0,-2-2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6:06:44.27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2131 0 24575,'-582'0'0,"561"1"0,1 2 0,-1 0 0,1 1 0,-36 12 0,35-9 0,0-1 0,-1-1 0,-43 4 0,-334-8 0,189-3 0,-252 2 0,424 2 0,-51 9 0,44-5 0,43-5 0,1-1 0,-1 0 0,1 1 0,-1-1 0,0 1 0,1-1 0,-1 1 0,1 0 0,0 0 0,-1-1 0,1 1 0,-1 0 0,1 0 0,0 1 0,0-1 0,0 0 0,0 0 0,-2 3 0,1-1 0,1 0 0,-1 0 0,1 0 0,0 0 0,0 1 0,0-1 0,1 0 0,-1 7 0,0 4 0,2 0 0,-1 1 0,5 19 0,-4-28 0,14 69 0,-8-47 0,-2 0 0,-1 1 0,1 31 0,-7 28 0,3 82 0,17-63 0,-15-92 0,0-1 0,1-1 0,11 25 0,-9-25 0,-1 1 0,0 0 0,4 23 0,6 65 0,-9-66 0,-4-24 0,0 0 0,1 0 0,0-1 0,8 20 0,-10-29 0,0-1 0,0 1 0,0 0 0,0-1 0,1 0 0,-1 1 0,0-1 0,1 0 0,-1 1 0,1-1 0,0 0 0,-1 0 0,1-1 0,0 1 0,0 0 0,2 1 0,35 4 0,-4 0 0,85 46 0,-108-49 0,0 0 0,1-1 0,-1-1 0,1 1 0,0-2 0,-1 0 0,14-2 0,-8 1 0,1 1 0,22 3 0,49 6 0,127-3 0,538-6 0,-630-10 0,-2 1 0,-95 7 0,-1-2 0,45-10 0,-66 13 0,44-11 0,-29 6 0,0 1 0,0 1 0,0 0 0,25 1 0,69-5 0,3-1 0,-116 10 0,0-1 0,0 0 0,0 0 0,0 0 0,0 0 0,1 0 0,-1 0 0,0-1 0,0 1 0,0-1 0,0 1 0,-1-1 0,1 0 0,0 0 0,0 0 0,0 0 0,0 0 0,-1 0 0,1 0 0,-1-1 0,1 1 0,-1 0 0,1-1 0,-1 1 0,0-1 0,1 0 0,-1 1 0,0-1 0,0 0 0,-1 0 0,1 0 0,0 0 0,0 0 0,-1 0 0,1 0 0,-1 0 0,0 0 0,0 0 0,0 0 0,0 0 0,0-3 0,-1-170 0,-1 65 0,-12-141 0,12 233 0,-11-69 0,8 58 0,2 1 0,1-1 0,1 0 0,3-33 0,0-6 0,-1 11 0,-2-65 0,0 120 0,1 0 0,0 0 0,-1 0 0,1 0 0,-1 0 0,0 1 0,0-1 0,1 0 0,-1 1 0,0-1 0,-1 0 0,1 1 0,0-1 0,0 1 0,-1 0 0,1-1 0,-1 1 0,1 0 0,-1 0 0,1 0 0,-1 0 0,0 0 0,1 0 0,-1 0 0,0 1 0,0-1 0,0 1 0,0-1 0,1 1 0,-1 0 0,-3-1 0,-8 0 0,0 1 0,0 0 0,-22 3 0,9-1 0,-202-1 133,131-1-1631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6:11:56.24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4328 75 24575,'-1434'0'0,"1390"-2"0,-79-15 0,-25-1 0,55 18 0,-20 0 0,95-2 0,0-1 0,-28-9 0,27 7 0,1 0 0,-23-1 0,-258 1 0,162 7 0,-197-2 0,314 1 0,-38 8 0,36-5 0,-32 1 0,-413-4 0,224-2 0,219 2 0,1 2 0,-1 1 0,-29 8 0,-20 11 0,49-15 0,0 0 0,-38 6 0,55-12 0,-1 0 0,1 0 0,-1 1 0,1 0 0,0 1 0,-12 7 0,-24 11 0,25-14 0,0 0 0,-26 16 0,16-10 0,22-12 0,1 1 0,0-1 0,0 1 0,-10 7 0,13-9 0,1 1 0,-1 0 0,0 0 0,1 0 0,-1 0 0,1 0 0,0 0 0,0 0 0,0 1 0,0-1 0,0 0 0,0 1 0,0-1 0,1 1 0,-1 3 0,-2 31 0,5 66 0,0-30 0,-3 11 0,3 88 0,2-144 0,2-1 0,16 51 0,-16-60 0,3 7 0,-2 0 0,-1 0 0,-1 0 0,2 36 0,11 105 0,-10-106 0,2 89 0,-11 532 0,1-374 0,0-304 0,0-1 0,0 1 0,0-1 0,0 0 0,1 1 0,-1-1 0,1 0 0,-1 1 0,1-1 0,0 0 0,0 0 0,0 0 0,0 1 0,0-1 0,0 0 0,1 0 0,-1-1 0,2 3 0,2-1 0,-1 0 0,0-1 0,0 1 0,1-1 0,0 0 0,-1 0 0,9 1 0,17 5 0,-1-1 0,1-2 0,51 3 0,93-9 0,-71-1 0,908 2 0,-981 2 0,37 5 0,16 2 0,62-9 0,39 1 0,-166 1 0,-1 1 0,31 10 0,-31-8 0,-1-1 0,1 0 0,20 1 0,239-4 0,-135-3 0,721 2 0,-831-2 0,0-1 0,0-2 0,0-1 0,59-21 0,-88 27 0,15-4 0,0 1 0,0 1 0,1 0 0,-1 1 0,0 1 0,19 3 0,-19-2 0,0 0 0,1-1 0,-1-1 0,0-1 0,32-6 0,-35 3 0,28-14 0,13-5 0,-28 15 0,1 2 0,1 0 0,-1 2 0,1 1 0,44 0 0,-47 6 0,-17-1 0,-1-1 0,0 1 0,1-1 0,-1-1 0,0 1 0,1-2 0,9-1 0,-16 2 0,0 0 0,0-1 0,-1 1 0,1 0 0,-1-1 0,1 1 0,-1-1 0,1 1 0,-1-1 0,0 0 0,0 1 0,0-1 0,0 0 0,0 0 0,0 0 0,0 0 0,0 0 0,-1 0 0,1 0 0,-1 0 0,0 0 0,0 0 0,1-3 0,-1-8 0,1-1 0,-4-20 0,2 14 0,-3-682 0,6 379 0,-2-417 0,-2 718 0,-1 0 0,-1 0 0,-1 0 0,-1 0 0,-15-36 0,7 20 0,-3-8 0,7 19 0,0 0 0,-8-46 0,18 71-151,-1 0-1,1-1 0,-1 1 0,1 0 1,-1 0-1,0 0 0,1 0 1,-3-3-1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915EE4-0857-C70E-5CC7-B83C6709E4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1"/>
            <a:ext cx="12204698" cy="68685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9B1BB9-0756-6BCE-BFC2-BBE968F6DD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3788539"/>
            <a:ext cx="12191999" cy="764041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093848-A219-2EAC-101C-F8C11F033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653989"/>
            <a:ext cx="9144000" cy="76404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Subheading Here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7AE96C3-2C43-2541-11B4-BF7A7C85F7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81544" y="832316"/>
            <a:ext cx="4028911" cy="163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9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2515A-BA07-0E53-36D4-CDDBFD24B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FCDDA4-6427-F264-81FC-E05511882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B6B03-5410-5E3D-FC0B-4CFA4750C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24CA0-EEDB-4346-9F3A-FC254D3F5AC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415DE-0F8B-591C-8697-B02099D71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2C3C5-FAC8-3EB2-F2BA-FC83972D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2171-EE2B-594A-B756-8B46D006B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73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731691-1ED6-1142-E057-BE2E0C5C78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40C751-C6CD-A19B-2E7E-30C9C7EA8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9271C-3AEC-250F-E617-D584E5FD0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24CA0-EEDB-4346-9F3A-FC254D3F5AC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22F4A-D4AD-C316-204A-B7D9FB3EE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24B34-DE84-C452-16DB-9BB0FC862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2171-EE2B-594A-B756-8B46D006B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83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7D46F-2DD5-00D5-8A2E-EF1CA9FBB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116230"/>
            <a:ext cx="10515600" cy="9179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54F24-6CCA-27A1-E22C-50B9D2EE3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D75BF-3869-4A62-C542-267CABEA8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24CA0-EEDB-4346-9F3A-FC254D3F5AC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760C7-04CC-84F4-09B8-AE7E9A3AE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A2A80-7D30-F355-DDF8-00236610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2171-EE2B-594A-B756-8B46D006B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7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08D76-8AC0-1167-484E-95BCCC05B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24CA0-EEDB-4346-9F3A-FC254D3F5AC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344D7-3CBE-CD9E-AC72-2F3AC0B44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03FA3-4B0D-83B6-905E-05FC0B9E3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2171-EE2B-594A-B756-8B46D006B8D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074191-3510-A40B-3F13-865648D54E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153"/>
          <a:stretch/>
        </p:blipFill>
        <p:spPr>
          <a:xfrm>
            <a:off x="0" y="-1"/>
            <a:ext cx="12204698" cy="685800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0FDB1C2-FDAA-47E2-4FD7-CA19834055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842" t="-1682" r="1842" b="28266"/>
          <a:stretch/>
        </p:blipFill>
        <p:spPr>
          <a:xfrm>
            <a:off x="-1" y="202314"/>
            <a:ext cx="12192001" cy="66556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A62633-99C2-A2C5-FCE2-34DEF8EC3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708530"/>
            <a:ext cx="10515600" cy="99283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Break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A8A2-F130-2669-DB7D-23ED03BDFB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962956"/>
            <a:ext cx="10515600" cy="50437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 copy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2812912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B460C-815E-67E4-E138-466B50C62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44A71-7520-A1A6-9AE8-37225519F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74958E-2039-C6E8-36C2-5CC39AF57F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F488E4-905C-5E14-C808-7EF42E540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24CA0-EEDB-4346-9F3A-FC254D3F5AC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90D248-C6E4-7BA5-EB63-F04A1F908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7AFFBC-3017-F8F8-546E-B84895B21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2171-EE2B-594A-B756-8B46D006B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50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00E84-F4C8-FBCC-B818-9B314747F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E9967-BD06-D537-D10F-D4951F0F4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3CC02-37ED-B625-6022-D8D038D182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AF5F83-FE1F-1B3C-2EEB-5EF730A27D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7D2611-E77B-94FB-1EC6-F4C1D0BD8E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FD871B-13F7-4CA8-A761-607E4C155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24CA0-EEDB-4346-9F3A-FC254D3F5AC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A8F249-E68A-D5E6-0364-41FEF7B14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9C2541-6817-CBFF-F5EF-65AABE122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2171-EE2B-594A-B756-8B46D006B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54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C16A7-6555-2E5E-EF7A-80F7E9470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ADBC5C-FA10-071D-10AD-7C5E64F8A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24CA0-EEDB-4346-9F3A-FC254D3F5AC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2290C8-54A8-4652-BE27-9A37966BC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19F7F5-9D80-F6FD-0D9B-AAD96B3EB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2171-EE2B-594A-B756-8B46D006B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29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C1A07A-76E1-565D-B1B8-120314BC9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24CA0-EEDB-4346-9F3A-FC254D3F5AC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FCF3A2-9FF7-8CE9-7F1A-962B9F730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1236CB-C76A-17F9-EB7C-52E06A78F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2171-EE2B-594A-B756-8B46D006B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6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CF8F8-F917-52FB-BE40-D551A4B3C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F6563-877A-B1B0-51EC-135C20E4E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358B84-F0B0-28A3-CC7B-F21A02408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9DF138-D725-CC45-471C-F86583F04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24CA0-EEDB-4346-9F3A-FC254D3F5AC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E1D03-52F2-6D21-6FE2-9F9A218EA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383CD-53AA-5DC7-335B-4897FF336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2171-EE2B-594A-B756-8B46D006B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12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11C87-1383-70AC-F8FF-F1F69F9BB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180E2C-FAF6-458F-A3C0-1D31116CD8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ECBD2A-886D-6CBB-A667-6505E31210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313E28-AEA0-B7EB-987E-75FBC370A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24CA0-EEDB-4346-9F3A-FC254D3F5AC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5DE86A-244F-86A9-F041-49661559E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295E2-6DE4-AC9D-F09F-B58927A4D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2171-EE2B-594A-B756-8B46D006B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6F49C00-C0FC-411A-D5B8-8E402D25BC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90020"/>
          <a:stretch/>
        </p:blipFill>
        <p:spPr>
          <a:xfrm>
            <a:off x="1" y="6183086"/>
            <a:ext cx="12204698" cy="68549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1BA95D-2311-9A8C-909C-021BF47E2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116230"/>
            <a:ext cx="10515600" cy="917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A28FF-9DD2-9645-66C0-163BAA027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1257" y="1460500"/>
            <a:ext cx="116694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8A8DC-F823-7917-7008-6A168C7BE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79228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0924CA0-EEDB-4346-9F3A-FC254D3F5AC9}" type="datetimeFigureOut">
              <a:rPr lang="en-US" smtClean="0"/>
              <a:pPr/>
              <a:t>3/28/2024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E48E2-DDB2-A3A2-F1E9-BE0365085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69829" y="6356350"/>
            <a:ext cx="2144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39F79-A12B-C60F-BD2F-83E539CC4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199" y="6356350"/>
            <a:ext cx="4245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39E2171-EE2B-594A-B756-8B46D006B8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639CE1F-7119-24E3-5AD9-9282854AC8EE}"/>
              </a:ext>
            </a:extLst>
          </p:cNvPr>
          <p:cNvCxnSpPr/>
          <p:nvPr userDrawn="1"/>
        </p:nvCxnSpPr>
        <p:spPr>
          <a:xfrm>
            <a:off x="11310257" y="6336166"/>
            <a:ext cx="0" cy="38530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D8BA10-BE1F-D8C3-03B0-A30439EAC2C7}"/>
              </a:ext>
            </a:extLst>
          </p:cNvPr>
          <p:cNvCxnSpPr/>
          <p:nvPr userDrawn="1"/>
        </p:nvCxnSpPr>
        <p:spPr>
          <a:xfrm>
            <a:off x="8850085" y="6336166"/>
            <a:ext cx="0" cy="38530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7ADADB6-81EC-4EBD-FF9F-CEA945EF926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49225" y="6310638"/>
            <a:ext cx="25908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2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registrar@tc.Columbia.ed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379AB-A2F7-A8AA-58B0-A35FE56E4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65" y="3280539"/>
            <a:ext cx="12191999" cy="1051316"/>
          </a:xfrm>
        </p:spPr>
        <p:txBody>
          <a:bodyPr>
            <a:normAutofit/>
          </a:bodyPr>
          <a:lstStyle/>
          <a:p>
            <a:r>
              <a:rPr lang="en-US" sz="3200" dirty="0"/>
              <a:t>Guidebook: Registering for Courses </a:t>
            </a:r>
            <a:br>
              <a:rPr lang="en-US" sz="3200" dirty="0"/>
            </a:br>
            <a:r>
              <a:rPr lang="en-US" sz="3200" dirty="0"/>
              <a:t>On Your </a:t>
            </a:r>
            <a:r>
              <a:rPr lang="en-US" sz="3200" dirty="0" err="1"/>
              <a:t>myTC</a:t>
            </a:r>
            <a:r>
              <a:rPr lang="en-US" sz="3200" dirty="0"/>
              <a:t> Portal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19280A-66CE-5588-1554-DFF9C1004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2560" y="4653989"/>
            <a:ext cx="9144000" cy="764041"/>
          </a:xfrm>
        </p:spPr>
        <p:txBody>
          <a:bodyPr>
            <a:normAutofit/>
          </a:bodyPr>
          <a:lstStyle/>
          <a:p>
            <a:r>
              <a:rPr lang="en-US" dirty="0"/>
              <a:t>Office of </a:t>
            </a:r>
            <a:r>
              <a:rPr lang="en-US"/>
              <a:t>the Registrar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456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C5165-CCD6-F39F-DC61-5D161C9F6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Tips for 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40DC1-FC09-6E93-5D3D-FA2D4628C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Always consult with your advisor or program for any support on making academic decisions regarding your schedule</a:t>
            </a:r>
          </a:p>
          <a:p>
            <a:r>
              <a:rPr lang="en-US" dirty="0"/>
              <a:t>If you have any holds, you will be notified when you try to register for courses. For support on removing the holds please reach out to </a:t>
            </a:r>
            <a:r>
              <a:rPr lang="en-US" dirty="0">
                <a:hlinkClick r:id="rId2"/>
              </a:rPr>
              <a:t>registrar@tc.Columbia.edu</a:t>
            </a:r>
            <a:r>
              <a:rPr lang="en-US" dirty="0"/>
              <a:t> or call us at (212)678-4050</a:t>
            </a:r>
          </a:p>
          <a:p>
            <a:r>
              <a:rPr lang="en-US" dirty="0"/>
              <a:t>For any deadlines, please visit the academic calendar here: https://www.tc.columbia.edu/academics/academic-calendar/2023-2024/</a:t>
            </a:r>
          </a:p>
          <a:p>
            <a:r>
              <a:rPr lang="en-US" dirty="0"/>
              <a:t>To see the progress, you have made every semester, access your degree audit through your </a:t>
            </a:r>
            <a:r>
              <a:rPr lang="en-US" dirty="0" err="1"/>
              <a:t>myTC</a:t>
            </a:r>
            <a:r>
              <a:rPr lang="en-US" dirty="0"/>
              <a:t> portal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26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0B82F-564C-521C-4346-101A530E7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32EEC5-3FAB-F4E1-5240-CCC603D500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39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D16D7-3C6E-0A93-54FD-B269CAF56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nela"/>
              </a:rPr>
              <a:t>An Overview and Table of Contents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6DD52-C55D-7FB3-25CF-D5C25D6E8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158748"/>
            <a:ext cx="11669486" cy="4351338"/>
          </a:xfrm>
        </p:spPr>
        <p:txBody>
          <a:bodyPr/>
          <a:lstStyle/>
          <a:p>
            <a:r>
              <a:rPr lang="en-US" dirty="0"/>
              <a:t>This guide will provide you with general steps on navigating the </a:t>
            </a:r>
            <a:r>
              <a:rPr lang="en-US" dirty="0" err="1"/>
              <a:t>myTC</a:t>
            </a:r>
            <a:r>
              <a:rPr lang="en-US" dirty="0"/>
              <a:t> portal so you can register for courses. Before registering for courses, we recommend always checking in with your program advisor to know which courses to register for every semester.</a:t>
            </a:r>
          </a:p>
          <a:p>
            <a:r>
              <a:rPr lang="en-US" dirty="0"/>
              <a:t>This guide will review the following:</a:t>
            </a:r>
          </a:p>
          <a:p>
            <a:pPr lvl="1"/>
            <a:r>
              <a:rPr lang="en-US" dirty="0"/>
              <a:t>1. Searching for courses on the </a:t>
            </a:r>
            <a:r>
              <a:rPr lang="en-US" dirty="0" err="1"/>
              <a:t>myTC</a:t>
            </a:r>
            <a:r>
              <a:rPr lang="en-US" dirty="0"/>
              <a:t> portal</a:t>
            </a:r>
          </a:p>
          <a:p>
            <a:pPr lvl="1"/>
            <a:r>
              <a:rPr lang="en-US" dirty="0"/>
              <a:t>2. Registering for courses</a:t>
            </a:r>
          </a:p>
          <a:p>
            <a:pPr lvl="1"/>
            <a:r>
              <a:rPr lang="en-US" dirty="0"/>
              <a:t>3. Adding/Dropping/Withdrawing Courses</a:t>
            </a:r>
          </a:p>
          <a:p>
            <a:pPr lvl="1"/>
            <a:r>
              <a:rPr lang="en-US" dirty="0"/>
              <a:t>4. Changing Number of Credits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820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01EA5-E0DE-E382-DA08-83C4B583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the </a:t>
            </a:r>
            <a:r>
              <a:rPr lang="en-US" dirty="0" err="1"/>
              <a:t>myTC</a:t>
            </a:r>
            <a:r>
              <a:rPr lang="en-US" dirty="0"/>
              <a:t>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CF1A2-BA37-68C2-B843-21CF80102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325301"/>
            <a:ext cx="6781938" cy="4486537"/>
          </a:xfrm>
        </p:spPr>
        <p:txBody>
          <a:bodyPr/>
          <a:lstStyle/>
          <a:p>
            <a:r>
              <a:rPr lang="en-US" dirty="0"/>
              <a:t>You can access the portal using this link: </a:t>
            </a:r>
            <a:r>
              <a:rPr lang="en-US" sz="1800" b="0" i="0" u="none" strike="noStrike" baseline="0" dirty="0">
                <a:solidFill>
                  <a:srgbClr val="216ECD"/>
                </a:solidFill>
                <a:latin typeface="Calibri Light" panose="020F0302020204030204" pitchFamily="34" charset="0"/>
              </a:rPr>
              <a:t>http://my.tc.columbia.edu </a:t>
            </a:r>
          </a:p>
          <a:p>
            <a:r>
              <a:rPr lang="en-US" sz="1800" b="0" i="0" u="none" strike="noStrike" baseline="0" dirty="0">
                <a:solidFill>
                  <a:srgbClr val="216ECD"/>
                </a:solidFill>
                <a:latin typeface="Calibri Light" panose="020F0302020204030204" pitchFamily="34" charset="0"/>
              </a:rPr>
              <a:t>Under “Student Resources” you will find the Student Self-Service section of your portal where you can access any registration related information</a:t>
            </a:r>
          </a:p>
          <a:p>
            <a:r>
              <a:rPr lang="en-US" sz="1800" b="0" i="0" u="none" strike="noStrike" baseline="0" dirty="0">
                <a:solidFill>
                  <a:srgbClr val="216ECD"/>
                </a:solidFill>
                <a:latin typeface="Calibri Light" panose="020F0302020204030204" pitchFamily="34" charset="0"/>
              </a:rPr>
              <a:t>Take your time to read through each function for each link. A description is provided on the screenshot.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22E3A8-C3B1-DBE6-F516-386722FCA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131" y="1325301"/>
            <a:ext cx="4185173" cy="465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72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1C7E5-1F46-6C5B-6056-94E6EBDF5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Searching for courses on the </a:t>
            </a:r>
            <a:r>
              <a:rPr lang="en-US" dirty="0" err="1"/>
              <a:t>myTC</a:t>
            </a:r>
            <a:r>
              <a:rPr lang="en-US" dirty="0"/>
              <a:t>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8BF41-4A57-1C20-8E6F-C3304F743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460500"/>
            <a:ext cx="5568043" cy="4351338"/>
          </a:xfrm>
        </p:spPr>
        <p:txBody>
          <a:bodyPr>
            <a:normAutofit/>
          </a:bodyPr>
          <a:lstStyle/>
          <a:p>
            <a:r>
              <a:rPr lang="en-US" sz="1800" dirty="0"/>
              <a:t>To search for courses, you will click on “Register for Summer/Fall 2023”</a:t>
            </a:r>
          </a:p>
          <a:p>
            <a:r>
              <a:rPr lang="en-US" sz="1800" dirty="0"/>
              <a:t>Enter the term you want to register for</a:t>
            </a:r>
          </a:p>
          <a:p>
            <a:r>
              <a:rPr lang="en-US" sz="1800" dirty="0"/>
              <a:t>You can search for classes multiple ways:</a:t>
            </a:r>
          </a:p>
          <a:p>
            <a:pPr lvl="1"/>
            <a:r>
              <a:rPr lang="en-US" sz="1400" dirty="0"/>
              <a:t>Find classes: You can enter the subject and course number and click search. You can also click on “Advanced Search” to filter out courses by time, dates offered and more.</a:t>
            </a:r>
          </a:p>
          <a:p>
            <a:pPr lvl="1"/>
            <a:r>
              <a:rPr lang="en-US" sz="1400" dirty="0"/>
              <a:t>Enter CRN’s: A CRN is a unique pin assigned to each course offered in a semester. You can find the CRN through the course catalog</a:t>
            </a:r>
          </a:p>
          <a:p>
            <a:pPr lvl="2"/>
            <a:r>
              <a:rPr lang="en-US" sz="1000" dirty="0"/>
              <a:t>**If you enter CRN. You can just click “Add to Summary” and it will get added to your cart so you can register for the course</a:t>
            </a:r>
          </a:p>
          <a:p>
            <a:pPr lvl="1"/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911D9F-15EB-D3D7-40DD-1AF795F15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303" y="1371179"/>
            <a:ext cx="5597464" cy="310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67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8ED9D-8A03-DCEF-5909-5E0F5CA28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for Courses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8AFED-C691-A5A7-3627-6B45A8F35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460500"/>
            <a:ext cx="3701143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Once you enter all information about the course you want to add, click “Search” and all courses with that criteria will populate. </a:t>
            </a:r>
          </a:p>
          <a:p>
            <a:r>
              <a:rPr lang="en-US" sz="3200" dirty="0"/>
              <a:t>Click “Add” on the right hand to register for the course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2FFFC9-0FB0-3C8E-17C6-B6D34EE93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690" y="1329447"/>
            <a:ext cx="7745053" cy="32514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5E3FEE0-C4E6-182D-D2A4-5EFF139F225F}"/>
                  </a:ext>
                </a:extLst>
              </p14:cNvPr>
              <p14:cNvContentPartPr/>
              <p14:nvPr/>
            </p14:nvContentPartPr>
            <p14:xfrm>
              <a:off x="11164509" y="2388060"/>
              <a:ext cx="700200" cy="2160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5E3FEE0-C4E6-182D-D2A4-5EFF139F22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28869" y="2352060"/>
                <a:ext cx="771840" cy="223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8385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45333-5541-CA46-07DC-82B302EEB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Registering for courses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96A51-3A32-EEC9-8A9D-FDB6A8E65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3702996"/>
            <a:ext cx="11223866" cy="2108842"/>
          </a:xfrm>
        </p:spPr>
        <p:txBody>
          <a:bodyPr/>
          <a:lstStyle/>
          <a:p>
            <a:r>
              <a:rPr lang="en-US" dirty="0"/>
              <a:t>Once you click “Add”, the summary and schedule will pop up at the bottom of your screen.</a:t>
            </a:r>
          </a:p>
          <a:p>
            <a:r>
              <a:rPr lang="en-US" dirty="0"/>
              <a:t>Click “Submit” to officially register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01F05D-EE48-79E7-1176-42276B1B4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376" y="1157731"/>
            <a:ext cx="9641305" cy="22712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F9A7064-08F2-433A-EF86-143092BE1579}"/>
                  </a:ext>
                </a:extLst>
              </p14:cNvPr>
              <p14:cNvContentPartPr/>
              <p14:nvPr/>
            </p14:nvContentPartPr>
            <p14:xfrm>
              <a:off x="10043563" y="3067614"/>
              <a:ext cx="891720" cy="460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F9A7064-08F2-433A-EF86-143092BE15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07563" y="3031614"/>
                <a:ext cx="963360" cy="53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4562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EFF62-8E87-6C50-F4A0-3AC27CD6D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Dropping/Withdrawing Courses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67A44-8BAF-068B-3726-80E4A109A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460500"/>
            <a:ext cx="5698556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What is the difference between dropping and withdrawing from a course?</a:t>
            </a:r>
          </a:p>
          <a:p>
            <a:pPr lvl="1"/>
            <a:r>
              <a:rPr lang="en-US" dirty="0"/>
              <a:t>There is a deadline every semester to add and drop courses listed on the academic calendar. You can “drop” a course until the deadline. After the deadline, you will have to “withdraw” from a course.</a:t>
            </a:r>
          </a:p>
          <a:p>
            <a:pPr lvl="1"/>
            <a:r>
              <a:rPr lang="en-US" dirty="0"/>
              <a:t>To drop or withdraw from a course, go to your summary and under “Action” a dropdown menu will appear where you can make the change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5DFDD6-D60F-D0A3-1F1E-73F0DF7B2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41702"/>
            <a:ext cx="5596305" cy="32053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CF49F35-4D00-EFA1-9CE4-F0FDD752D627}"/>
                  </a:ext>
                </a:extLst>
              </p14:cNvPr>
              <p14:cNvContentPartPr/>
              <p14:nvPr/>
            </p14:nvContentPartPr>
            <p14:xfrm>
              <a:off x="10121683" y="1691694"/>
              <a:ext cx="1631520" cy="916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CF49F35-4D00-EFA1-9CE4-F0FDD752D62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85683" y="1655694"/>
                <a:ext cx="1703160" cy="98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4916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EFF62-8E87-6C50-F4A0-3AC27CD6D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Waitlisting Courses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67A44-8BAF-068B-3726-80E4A109A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034146"/>
            <a:ext cx="5698556" cy="477769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What happens when the course you are trying to register for is full and has a waitlist?</a:t>
            </a:r>
          </a:p>
          <a:p>
            <a:pPr lvl="1"/>
            <a:r>
              <a:rPr lang="en-US" dirty="0"/>
              <a:t>Some sections have a waitlist. When attempting to register for a course that is full and waitlist eligible, you will get the following prompt informing how many students are in a waitlist.</a:t>
            </a:r>
          </a:p>
          <a:p>
            <a:pPr lvl="1"/>
            <a:r>
              <a:rPr lang="en-US" dirty="0"/>
              <a:t>To waitlist for a course, go to your summary and under “Action” a dropdown menu will appear where you can select “Waitlisted” to update your status</a:t>
            </a:r>
          </a:p>
          <a:p>
            <a:pPr lvl="1"/>
            <a:r>
              <a:rPr lang="en-US" dirty="0"/>
              <a:t>When a seat opens for you, you will receive an email informing you the course is open. You will have </a:t>
            </a:r>
            <a:r>
              <a:rPr lang="en-US"/>
              <a:t>a 24-hour </a:t>
            </a:r>
            <a:r>
              <a:rPr lang="en-US" dirty="0"/>
              <a:t>deadline to register yourself before you forfeit the seat.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95EFCE-DBE6-C58D-1163-2ACD5FEDE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493" y="1034146"/>
            <a:ext cx="3335721" cy="10196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1E69F0-867E-626D-96BC-F29E89447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1087" y="2184978"/>
            <a:ext cx="1343212" cy="724001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055E0D2C-B1C4-D561-6ABC-6D197681D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493" y="2184978"/>
            <a:ext cx="1136431" cy="1244022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6950DD1F-2A00-405E-DB30-374C39B491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493" y="3560209"/>
            <a:ext cx="4389358" cy="196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13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54058-6308-0946-F93E-5DD6BF7FD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Changing Number of Credits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A3C95-E454-C559-052E-3FA38A80B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460500"/>
            <a:ext cx="6917756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some courses, you can choose the number of credits you would like to take it for. Please consult with your advisor about this.</a:t>
            </a:r>
          </a:p>
          <a:p>
            <a:r>
              <a:rPr lang="en-US" dirty="0"/>
              <a:t>By going back to the beginning of the registration screen, you can click “Schedule and Options” to update the number of credits you would like to take a class for.</a:t>
            </a:r>
          </a:p>
          <a:p>
            <a:r>
              <a:rPr lang="en-US" dirty="0"/>
              <a:t>Always make sure to click “Submit” to save any changes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F833AD-9BE1-9A95-12C8-37E55F887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389" y="1460500"/>
            <a:ext cx="4253166" cy="424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45337"/>
      </p:ext>
    </p:extLst>
  </p:cSld>
  <p:clrMapOvr>
    <a:masterClrMapping/>
  </p:clrMapOvr>
</p:sld>
</file>

<file path=ppt/theme/theme1.xml><?xml version="1.0" encoding="utf-8"?>
<a:theme xmlns:a="http://schemas.openxmlformats.org/drawingml/2006/main" name="TC_Brand">
  <a:themeElements>
    <a:clrScheme name="TC_Brand">
      <a:dk1>
        <a:srgbClr val="002360"/>
      </a:dk1>
      <a:lt1>
        <a:srgbClr val="FFFFFF"/>
      </a:lt1>
      <a:dk2>
        <a:srgbClr val="002360"/>
      </a:dk2>
      <a:lt2>
        <a:srgbClr val="FFFFFF"/>
      </a:lt2>
      <a:accent1>
        <a:srgbClr val="0067B0"/>
      </a:accent1>
      <a:accent2>
        <a:srgbClr val="FCB515"/>
      </a:accent2>
      <a:accent3>
        <a:srgbClr val="EE4637"/>
      </a:accent3>
      <a:accent4>
        <a:srgbClr val="FFED9A"/>
      </a:accent4>
      <a:accent5>
        <a:srgbClr val="55C2B6"/>
      </a:accent5>
      <a:accent6>
        <a:srgbClr val="65CDF5"/>
      </a:accent6>
      <a:hlink>
        <a:srgbClr val="0563C1"/>
      </a:hlink>
      <a:folHlink>
        <a:srgbClr val="8282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C_Brand" id="{1196B6CC-7F2D-DF4E-BB27-FDF730FCD559}" vid="{C52CCF0B-AE12-6A48-A7A2-4FA2D33967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TC_Brand</Template>
  <TotalTime>18705</TotalTime>
  <Words>774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Canela</vt:lpstr>
      <vt:lpstr>TC_Brand</vt:lpstr>
      <vt:lpstr>Guidebook: Registering for Courses  On Your myTC Portal</vt:lpstr>
      <vt:lpstr>An Overview and Table of Contents</vt:lpstr>
      <vt:lpstr>Navigating the myTC Portal</vt:lpstr>
      <vt:lpstr>Searching for courses on the myTC portal</vt:lpstr>
      <vt:lpstr>Searching for Courses Cont.</vt:lpstr>
      <vt:lpstr> Registering for courses </vt:lpstr>
      <vt:lpstr> Dropping/Withdrawing Courses </vt:lpstr>
      <vt:lpstr> Waitlisting Courses </vt:lpstr>
      <vt:lpstr> Changing Number of Credits </vt:lpstr>
      <vt:lpstr>Quick Tips for Registration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jm4232</cp:lastModifiedBy>
  <cp:revision>12</cp:revision>
  <dcterms:created xsi:type="dcterms:W3CDTF">2023-03-03T18:44:46Z</dcterms:created>
  <dcterms:modified xsi:type="dcterms:W3CDTF">2024-03-28T20:25:26Z</dcterms:modified>
</cp:coreProperties>
</file>