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6" r:id="rId3"/>
    <p:sldId id="261" r:id="rId4"/>
    <p:sldId id="258" r:id="rId5"/>
    <p:sldId id="259" r:id="rId6"/>
    <p:sldId id="262" r:id="rId7"/>
    <p:sldId id="263" r:id="rId8"/>
    <p:sldId id="274" r:id="rId9"/>
    <p:sldId id="284" r:id="rId10"/>
    <p:sldId id="275" r:id="rId11"/>
    <p:sldId id="276" r:id="rId12"/>
    <p:sldId id="277" r:id="rId13"/>
    <p:sldId id="282" r:id="rId14"/>
    <p:sldId id="279" r:id="rId15"/>
    <p:sldId id="280" r:id="rId16"/>
    <p:sldId id="287" r:id="rId17"/>
    <p:sldId id="278" r:id="rId18"/>
    <p:sldId id="281" r:id="rId19"/>
    <p:sldId id="283" r:id="rId20"/>
    <p:sldId id="288" r:id="rId21"/>
    <p:sldId id="286" r:id="rId22"/>
    <p:sldId id="285" r:id="rId23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E34DE-BFE5-46B4-9EA9-EE4FF1436256}" type="datetimeFigureOut">
              <a:rPr lang="en-IE" smtClean="0"/>
              <a:t>26/10/2023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DB08-28F2-4150-B6EA-66785A97BC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612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5040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714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483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843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799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6115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0042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868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3240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996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452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492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2404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6862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919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870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466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790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735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028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1371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DB08-28F2-4150-B6EA-66785A97BCF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642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1026"/>
          <p:cNvSpPr>
            <a:spLocks/>
          </p:cNvSpPr>
          <p:nvPr/>
        </p:nvSpPr>
        <p:spPr bwMode="hidden">
          <a:xfrm>
            <a:off x="-11289" y="1836738"/>
            <a:ext cx="2269067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47" name="Freeform 1027"/>
          <p:cNvSpPr>
            <a:spLocks/>
          </p:cNvSpPr>
          <p:nvPr/>
        </p:nvSpPr>
        <p:spPr bwMode="hidden">
          <a:xfrm>
            <a:off x="108656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48" name="Freeform 1028"/>
          <p:cNvSpPr>
            <a:spLocks/>
          </p:cNvSpPr>
          <p:nvPr/>
        </p:nvSpPr>
        <p:spPr bwMode="hidden">
          <a:xfrm>
            <a:off x="1192390" y="354014"/>
            <a:ext cx="2266244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49" name="Freeform 1029"/>
          <p:cNvSpPr>
            <a:spLocks/>
          </p:cNvSpPr>
          <p:nvPr/>
        </p:nvSpPr>
        <p:spPr bwMode="hidden">
          <a:xfrm>
            <a:off x="2531534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50" name="Freeform 1030"/>
          <p:cNvSpPr>
            <a:spLocks/>
          </p:cNvSpPr>
          <p:nvPr/>
        </p:nvSpPr>
        <p:spPr bwMode="hidden">
          <a:xfrm>
            <a:off x="2823" y="4797425"/>
            <a:ext cx="3417711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51" name="Freeform 1031"/>
          <p:cNvSpPr>
            <a:spLocks/>
          </p:cNvSpPr>
          <p:nvPr/>
        </p:nvSpPr>
        <p:spPr bwMode="hidden">
          <a:xfrm>
            <a:off x="4494389" y="4425951"/>
            <a:ext cx="2263422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52" name="Freeform 1032"/>
          <p:cNvSpPr>
            <a:spLocks/>
          </p:cNvSpPr>
          <p:nvPr/>
        </p:nvSpPr>
        <p:spPr bwMode="hidden">
          <a:xfrm>
            <a:off x="5647267" y="487363"/>
            <a:ext cx="2928056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53" name="Freeform 1033"/>
          <p:cNvSpPr>
            <a:spLocks/>
          </p:cNvSpPr>
          <p:nvPr/>
        </p:nvSpPr>
        <p:spPr bwMode="hidden">
          <a:xfrm>
            <a:off x="7147278" y="2555876"/>
            <a:ext cx="2008011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54" name="Freeform 1034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7355" name="Picture 1035" descr="C:\My Documents\bits\Facban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2823" y="-3175"/>
            <a:ext cx="804333" cy="6858000"/>
          </a:xfrm>
          <a:prstGeom prst="rect">
            <a:avLst/>
          </a:prstGeom>
          <a:noFill/>
        </p:spPr>
      </p:pic>
      <p:sp>
        <p:nvSpPr>
          <p:cNvPr id="57356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7357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7358" name="Rectangle 1038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7359" name="Rectangle 1039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7360" name="Rectangle 104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1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9383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734" y="16764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hidden">
          <a:xfrm>
            <a:off x="-11289" y="1836738"/>
            <a:ext cx="2269067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3" name="Freeform 3"/>
          <p:cNvSpPr>
            <a:spLocks/>
          </p:cNvSpPr>
          <p:nvPr/>
        </p:nvSpPr>
        <p:spPr bwMode="hidden">
          <a:xfrm>
            <a:off x="108656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4" name="Freeform 4"/>
          <p:cNvSpPr>
            <a:spLocks/>
          </p:cNvSpPr>
          <p:nvPr/>
        </p:nvSpPr>
        <p:spPr bwMode="hidden">
          <a:xfrm>
            <a:off x="1192390" y="354014"/>
            <a:ext cx="2266244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5" name="Freeform 5"/>
          <p:cNvSpPr>
            <a:spLocks/>
          </p:cNvSpPr>
          <p:nvPr/>
        </p:nvSpPr>
        <p:spPr bwMode="hidden">
          <a:xfrm>
            <a:off x="2531534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6" name="Freeform 6"/>
          <p:cNvSpPr>
            <a:spLocks/>
          </p:cNvSpPr>
          <p:nvPr/>
        </p:nvSpPr>
        <p:spPr bwMode="hidden">
          <a:xfrm>
            <a:off x="2823" y="4797425"/>
            <a:ext cx="3417711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7" name="Freeform 7"/>
          <p:cNvSpPr>
            <a:spLocks/>
          </p:cNvSpPr>
          <p:nvPr/>
        </p:nvSpPr>
        <p:spPr bwMode="hidden">
          <a:xfrm>
            <a:off x="4494389" y="4425951"/>
            <a:ext cx="2263422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8" name="Freeform 8"/>
          <p:cNvSpPr>
            <a:spLocks/>
          </p:cNvSpPr>
          <p:nvPr/>
        </p:nvSpPr>
        <p:spPr bwMode="hidden">
          <a:xfrm>
            <a:off x="5647267" y="487363"/>
            <a:ext cx="2928056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29" name="Freeform 9"/>
          <p:cNvSpPr>
            <a:spLocks/>
          </p:cNvSpPr>
          <p:nvPr/>
        </p:nvSpPr>
        <p:spPr bwMode="hidden">
          <a:xfrm>
            <a:off x="7147278" y="2555876"/>
            <a:ext cx="2008011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6330" name="Picture 10" descr="C:\My Documents\bits\Facbann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2823" y="-3175"/>
            <a:ext cx="804333" cy="6858000"/>
          </a:xfrm>
          <a:prstGeom prst="rect">
            <a:avLst/>
          </a:prstGeom>
          <a:noFill/>
        </p:spPr>
      </p:pic>
      <p:sp>
        <p:nvSpPr>
          <p:cNvPr id="563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AE9D49B8-2F11-4702-827E-D5D64457A7C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B06F7D5F-98BF-4A7D-8B34-0BEE9A89AC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search/video;_ylt=AwriiXt_3TNlCI4dchhXNyoA;_ylu=Y29sbwNiZjEEcG9zAzEEdnRpZANTWUMyNjA3OVRfMQRzZWMDcGl2cw--?p=charlie+chaplin+modern+times+factory+scene&amp;fr2=piv-web&amp;fr=ymyy-t-s#id=64&amp;vid=5437ec749735cbbb26451ac7e5055b30&amp;action=vie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fleming.net/doc/Transforming_Researcher_incl_author_name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edfleming.net/doc/Transformative-Learning-and-Experience_-Forging-New-Learning-Links-Between-the-Personal-and-Political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1459-19C2-A596-1227-F47446462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0050"/>
            <a:ext cx="7772400" cy="923925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Directions for Transformative Learning: </a:t>
            </a:r>
            <a:br>
              <a:rPr lang="en-I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it be a Critical Pedagogy for World Crises?</a:t>
            </a:r>
            <a:br>
              <a:rPr lang="en-I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42B79-D1BF-0AE0-2019-50C86A2B9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221" y="1438275"/>
            <a:ext cx="7032754" cy="4381500"/>
          </a:xfrm>
        </p:spPr>
        <p:txBody>
          <a:bodyPr/>
          <a:lstStyle/>
          <a:p>
            <a:pPr algn="ctr"/>
            <a:endParaRPr lang="en-IE" sz="1800" dirty="0"/>
          </a:p>
          <a:p>
            <a:pPr algn="ctr"/>
            <a:endParaRPr lang="en-IE" sz="1800" dirty="0"/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Ted Fleming</a:t>
            </a:r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at</a:t>
            </a:r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Teachers College</a:t>
            </a:r>
          </a:p>
          <a:p>
            <a:pPr algn="ctr"/>
            <a:endParaRPr lang="en-IE" sz="1600" dirty="0"/>
          </a:p>
          <a:p>
            <a:pPr algn="ctr"/>
            <a:endParaRPr lang="en-IE" sz="1600" dirty="0"/>
          </a:p>
          <a:p>
            <a:pPr algn="ctr"/>
            <a:endParaRPr lang="en-IE" sz="1600" dirty="0"/>
          </a:p>
          <a:p>
            <a:pPr algn="ctr"/>
            <a:endParaRPr lang="en-IE" sz="1600" dirty="0"/>
          </a:p>
          <a:p>
            <a:pPr algn="ctr"/>
            <a:endParaRPr lang="en-IE" sz="1600" dirty="0"/>
          </a:p>
          <a:p>
            <a:pPr algn="ctr"/>
            <a:endParaRPr lang="en-IE" sz="1600" dirty="0"/>
          </a:p>
          <a:p>
            <a:pPr algn="ctr"/>
            <a:r>
              <a:rPr lang="en-IE" sz="1600" dirty="0"/>
              <a:t>October 24,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5A428-96DC-6492-E675-7E39727A1548}"/>
              </a:ext>
            </a:extLst>
          </p:cNvPr>
          <p:cNvSpPr txBox="1"/>
          <p:nvPr/>
        </p:nvSpPr>
        <p:spPr>
          <a:xfrm>
            <a:off x="4881563" y="6101238"/>
            <a:ext cx="4581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BD18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Email    ejf2129@tc.columbia.edu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BD18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39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1928"/>
            <a:ext cx="7772400" cy="858416"/>
          </a:xfrm>
        </p:spPr>
        <p:txBody>
          <a:bodyPr/>
          <a:lstStyle/>
          <a:p>
            <a:r>
              <a:rPr lang="en-IE" sz="1800" dirty="0"/>
              <a:t>What is TL?     </a:t>
            </a:r>
            <a:r>
              <a:rPr lang="en-IE" sz="1800"/>
              <a:t>Slide  2</a:t>
            </a:r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324947"/>
            <a:ext cx="7391400" cy="5141167"/>
          </a:xfrm>
        </p:spPr>
        <p:txBody>
          <a:bodyPr/>
          <a:lstStyle/>
          <a:p>
            <a:pPr indent="457200">
              <a:lnSpc>
                <a:spcPct val="150000"/>
              </a:lnSpc>
              <a:spcAft>
                <a:spcPts val="1000"/>
              </a:spcAft>
            </a:pPr>
            <a:r>
              <a:rPr lang="en-IE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phases of transformation (Mezirow &amp; Associates, 2000, p. 22) as: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disorienting dilemma;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Self-examination with feelings of fear, anger, guilt or shame;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A critical assessment of assumptions;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Recognition that one’s discontent and the process of transformation are shared;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Exploration of options for new roles, relationships and actions;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Planning a course of action;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Acquiring knowledge and skills for implementing one’s plans;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Provisional trying new roles;		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Building competence and self-confidence in new roles and relationships;</a:t>
            </a:r>
            <a:endParaRPr lang="en-IE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A reintegration into one’s life on the basis of conditions dictated by one’s new </a:t>
            </a:r>
          </a:p>
          <a:p>
            <a:pPr marL="1085850" lvl="1" indent="-342900">
              <a:lnSpc>
                <a:spcPct val="150000"/>
              </a:lnSpc>
              <a:buFont typeface="+mj-lt"/>
              <a:buAutoNum type="arabicParenBoth"/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perspectives.)</a:t>
            </a:r>
            <a:endParaRPr lang="en-IE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sz="1400" dirty="0"/>
          </a:p>
          <a:p>
            <a:endParaRPr lang="en-IE" sz="1400" dirty="0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I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Mezirow, J., &amp; Associates. (Eds.). (2000). </a:t>
            </a:r>
            <a:r>
              <a:rPr lang="en-IE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Learning as transformation: Critical perspectives on a theory in 	progress</a:t>
            </a:r>
            <a:r>
              <a:rPr lang="en-IE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Jossey-Bass.</a:t>
            </a:r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97663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07910"/>
            <a:ext cx="7772400" cy="1045029"/>
          </a:xfrm>
        </p:spPr>
        <p:txBody>
          <a:bodyPr/>
          <a:lstStyle/>
          <a:p>
            <a:r>
              <a:rPr lang="en-IE" sz="1800" dirty="0"/>
              <a:t>Strengths and Weaknesses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947" y="1660849"/>
            <a:ext cx="7209453" cy="4206551"/>
          </a:xfrm>
        </p:spPr>
        <p:txBody>
          <a:bodyPr/>
          <a:lstStyle/>
          <a:p>
            <a:r>
              <a:rPr lang="en-IE" sz="1600" dirty="0"/>
              <a:t>TL is an theory of learning by adults; for adults and adult educators. It is indigenous</a:t>
            </a:r>
          </a:p>
          <a:p>
            <a:r>
              <a:rPr lang="en-IE" sz="1600" dirty="0"/>
              <a:t>Empirical confirmations;</a:t>
            </a:r>
          </a:p>
          <a:p>
            <a:r>
              <a:rPr lang="en-IE" sz="1600" dirty="0"/>
              <a:t>Has a ring of truth when adults examine it;</a:t>
            </a:r>
          </a:p>
          <a:p>
            <a:r>
              <a:rPr lang="en-IE" sz="1600" dirty="0"/>
              <a:t>Prompted a number of ‘spin-offs’ all related to the concept of transformation;	Yorks and Kasl working on Heron’s theory of personhood; </a:t>
            </a:r>
          </a:p>
          <a:p>
            <a:r>
              <a:rPr lang="en-IE" sz="1600" dirty="0"/>
              <a:t>	Larry Green on agency and disorienting dilemmas, etc.</a:t>
            </a:r>
          </a:p>
          <a:p>
            <a:r>
              <a:rPr lang="en-IE" sz="1600" dirty="0"/>
              <a:t>	</a:t>
            </a:r>
            <a:r>
              <a:rPr lang="en-IE" sz="1600" dirty="0" err="1"/>
              <a:t>Karpen</a:t>
            </a:r>
            <a:r>
              <a:rPr lang="en-IE" sz="1600" dirty="0"/>
              <a:t> on multiple selves and transforming the self;</a:t>
            </a:r>
          </a:p>
          <a:p>
            <a:r>
              <a:rPr lang="en-IE" sz="1600" dirty="0"/>
              <a:t>	</a:t>
            </a:r>
            <a:r>
              <a:rPr lang="en-IE" sz="1600" dirty="0" err="1"/>
              <a:t>Alhadeff</a:t>
            </a:r>
            <a:r>
              <a:rPr lang="en-IE" sz="1600" dirty="0"/>
              <a:t>-Jones on temporalities of TL;</a:t>
            </a:r>
          </a:p>
          <a:p>
            <a:r>
              <a:rPr lang="en-IE" sz="1600" dirty="0"/>
              <a:t>	Boyd and </a:t>
            </a:r>
            <a:r>
              <a:rPr lang="en-IE" sz="1600" dirty="0" err="1"/>
              <a:t>Myres</a:t>
            </a:r>
            <a:r>
              <a:rPr lang="en-IE" sz="1600" dirty="0"/>
              <a:t> on Jung and TL;</a:t>
            </a:r>
          </a:p>
          <a:p>
            <a:r>
              <a:rPr lang="en-IE" sz="1600" dirty="0"/>
              <a:t>	Illeris a comprehensive map of adult learning;</a:t>
            </a:r>
          </a:p>
          <a:p>
            <a:r>
              <a:rPr lang="en-IE" sz="1600" dirty="0"/>
              <a:t>	Kegan on differentiation of subject/object;</a:t>
            </a:r>
          </a:p>
          <a:p>
            <a:r>
              <a:rPr lang="en-IE" sz="1600" dirty="0"/>
              <a:t>	</a:t>
            </a:r>
            <a:r>
              <a:rPr lang="en-IE" sz="1600" dirty="0" err="1"/>
              <a:t>Dirkx</a:t>
            </a:r>
            <a:r>
              <a:rPr lang="en-IE" sz="1600" dirty="0"/>
              <a:t> on soul and TL</a:t>
            </a:r>
          </a:p>
          <a:p>
            <a:r>
              <a:rPr lang="en-IE" sz="1600" dirty="0"/>
              <a:t>	O’Sullivan on ecological issues and TL.</a:t>
            </a:r>
          </a:p>
          <a:p>
            <a:r>
              <a:rPr lang="en-IE" sz="1600" dirty="0"/>
              <a:t>Interdisciplinary – developmental psychology, construct theory, social psychology, critical theory.</a:t>
            </a:r>
          </a:p>
          <a:p>
            <a:r>
              <a:rPr lang="en-IE" sz="1600" dirty="0"/>
              <a:t>Journals, conferences, organizations ITLA; ESREA, etc.</a:t>
            </a:r>
          </a:p>
          <a:p>
            <a:r>
              <a:rPr lang="en-IE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8515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263" y="116486"/>
            <a:ext cx="7772400" cy="682690"/>
          </a:xfrm>
        </p:spPr>
        <p:txBody>
          <a:bodyPr/>
          <a:lstStyle/>
          <a:p>
            <a:r>
              <a:rPr lang="en-IE" sz="1800" dirty="0"/>
              <a:t>Weaknesses and Strengths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7321420" cy="4156587"/>
          </a:xfrm>
        </p:spPr>
        <p:txBody>
          <a:bodyPr/>
          <a:lstStyle/>
          <a:p>
            <a:r>
              <a:rPr lang="en-IE" sz="1600" dirty="0"/>
              <a:t>The role of TL in the field of adult education?</a:t>
            </a:r>
          </a:p>
          <a:p>
            <a:endParaRPr lang="en-I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6A8F6-BC57-D69F-AAB5-E4559BE3F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99522"/>
            <a:ext cx="7800663" cy="3867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24720-3139-3C20-8FC0-8A52C06C087D}"/>
              </a:ext>
            </a:extLst>
          </p:cNvPr>
          <p:cNvSpPr txBox="1"/>
          <p:nvPr/>
        </p:nvSpPr>
        <p:spPr>
          <a:xfrm>
            <a:off x="663757" y="5803505"/>
            <a:ext cx="7800663" cy="92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certain ‘</a:t>
            </a:r>
            <a:r>
              <a:rPr kumimoji="0" lang="en-I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stuckness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’ (Finnegan)….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Kuhn’s paradigm  theory predicts exactly that.</a:t>
            </a:r>
          </a:p>
        </p:txBody>
      </p:sp>
    </p:spTree>
    <p:extLst>
      <p:ext uri="{BB962C8B-B14F-4D97-AF65-F5344CB8AC3E}">
        <p14:creationId xmlns:p14="http://schemas.microsoft.com/office/powerpoint/2010/main" val="168672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9249"/>
            <a:ext cx="7772400" cy="774441"/>
          </a:xfrm>
        </p:spPr>
        <p:txBody>
          <a:bodyPr/>
          <a:lstStyle/>
          <a:p>
            <a:r>
              <a:rPr lang="en-IE" sz="1800" dirty="0"/>
              <a:t>Weaknesses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380930"/>
            <a:ext cx="7646437" cy="4486469"/>
          </a:xfrm>
        </p:spPr>
        <p:txBody>
          <a:bodyPr/>
          <a:lstStyle/>
          <a:p>
            <a:r>
              <a:rPr lang="en-IE" sz="1600" dirty="0"/>
              <a:t>Good theoretical and empirical work done in areas of emotions, spirituality, feminist literature and practices, organizational change etc. (see ITLC);</a:t>
            </a:r>
          </a:p>
          <a:p>
            <a:endParaRPr lang="en-IE" sz="1600" dirty="0"/>
          </a:p>
          <a:p>
            <a:r>
              <a:rPr lang="en-IE" sz="1600" dirty="0"/>
              <a:t>Not so much work done in these areas:</a:t>
            </a:r>
          </a:p>
          <a:p>
            <a:r>
              <a:rPr lang="en-IE" sz="1600" dirty="0"/>
              <a:t>	Teaching methods for TL;</a:t>
            </a:r>
          </a:p>
          <a:p>
            <a:r>
              <a:rPr lang="en-IE" sz="1600" dirty="0"/>
              <a:t>	Social Justice orientations;</a:t>
            </a:r>
          </a:p>
          <a:p>
            <a:r>
              <a:rPr lang="en-IE" sz="1600" dirty="0"/>
              <a:t>	Emancipatory social change.</a:t>
            </a:r>
          </a:p>
          <a:p>
            <a:endParaRPr lang="en-IE" sz="1600" dirty="0"/>
          </a:p>
          <a:p>
            <a:r>
              <a:rPr lang="en-IE" sz="1600" dirty="0"/>
              <a:t>Even less done on:</a:t>
            </a:r>
          </a:p>
          <a:p>
            <a:r>
              <a:rPr lang="en-IE" sz="1600" dirty="0"/>
              <a:t>	Critical theory and critical sociology;</a:t>
            </a:r>
          </a:p>
          <a:p>
            <a:r>
              <a:rPr lang="en-IE" sz="1600" dirty="0"/>
              <a:t>	political philosophy, political economy, social class, disability.</a:t>
            </a:r>
          </a:p>
          <a:p>
            <a:r>
              <a:rPr lang="en-IE" sz="1600" dirty="0"/>
              <a:t>	</a:t>
            </a:r>
          </a:p>
          <a:p>
            <a:r>
              <a:rPr lang="en-IE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8777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61257"/>
            <a:ext cx="7772400" cy="466531"/>
          </a:xfrm>
        </p:spPr>
        <p:txBody>
          <a:bodyPr/>
          <a:lstStyle/>
          <a:p>
            <a:r>
              <a:rPr lang="en-IE" sz="1800" dirty="0"/>
              <a:t>This is the Age of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2310" y="1184988"/>
            <a:ext cx="7312090" cy="4682412"/>
          </a:xfrm>
        </p:spPr>
        <p:txBody>
          <a:bodyPr/>
          <a:lstStyle/>
          <a:p>
            <a:r>
              <a:rPr lang="en-IE" sz="1600" dirty="0"/>
              <a:t>Dewey: Education is the reconstruction of experience;</a:t>
            </a:r>
          </a:p>
          <a:p>
            <a:pPr algn="l"/>
            <a:endParaRPr lang="en-US" sz="1600" b="0" i="0" u="none" strike="noStrike" baseline="0" dirty="0">
              <a:latin typeface="STIXGeneral-Regular"/>
            </a:endParaRPr>
          </a:p>
          <a:p>
            <a:pPr algn="l"/>
            <a:r>
              <a:rPr lang="en-US" sz="1600" b="0" i="0" u="none" strike="noStrike" baseline="0" dirty="0">
                <a:latin typeface="STIXGeneral-Regular"/>
              </a:rPr>
              <a:t>Hannah Arendt (2018) held that rigorous thinking should be grounded in lived experience – in her case it was her experience of being a Jew in Europe, arriving in New York as a stateless person:</a:t>
            </a:r>
          </a:p>
          <a:p>
            <a:pPr algn="l"/>
            <a:endParaRPr lang="en-US" sz="1600" b="0" i="0" u="none" strike="noStrike" baseline="0" dirty="0">
              <a:latin typeface="STIXGeneral-Regular"/>
            </a:endParaRPr>
          </a:p>
          <a:p>
            <a:pPr algn="l"/>
            <a:r>
              <a:rPr lang="en-US" sz="1600" b="0" i="1" u="none" strike="noStrike" baseline="0" dirty="0">
                <a:latin typeface="STIXGeneral-Italic"/>
              </a:rPr>
              <a:t>	No matter how abstract our theories may sound or how consistent our </a:t>
            </a:r>
          </a:p>
          <a:p>
            <a:pPr algn="l"/>
            <a:r>
              <a:rPr lang="en-US" sz="1600" i="1" dirty="0">
                <a:latin typeface="STIXGeneral-Italic"/>
              </a:rPr>
              <a:t>	</a:t>
            </a:r>
            <a:r>
              <a:rPr lang="en-US" sz="1600" b="0" i="1" u="none" strike="noStrike" baseline="0" dirty="0">
                <a:latin typeface="STIXGeneral-Italic"/>
              </a:rPr>
              <a:t>arguments may appear, there are incidents and stories behind them which </a:t>
            </a:r>
          </a:p>
          <a:p>
            <a:pPr algn="l"/>
            <a:r>
              <a:rPr lang="en-US" sz="1600" i="1" dirty="0">
                <a:latin typeface="STIXGeneral-Italic"/>
              </a:rPr>
              <a:t>	</a:t>
            </a:r>
            <a:r>
              <a:rPr lang="en-US" sz="1600" b="0" i="1" u="none" strike="noStrike" baseline="0" dirty="0">
                <a:latin typeface="STIXGeneral-Italic"/>
              </a:rPr>
              <a:t>at least for ourselves, contain in a nutshell the full meaning of whatever we </a:t>
            </a:r>
          </a:p>
          <a:p>
            <a:pPr algn="l"/>
            <a:r>
              <a:rPr lang="en-US" sz="1600" i="1" dirty="0">
                <a:latin typeface="STIXGeneral-Italic"/>
              </a:rPr>
              <a:t>	</a:t>
            </a:r>
            <a:r>
              <a:rPr lang="en-US" sz="1600" b="0" i="1" u="none" strike="noStrike" baseline="0" dirty="0">
                <a:latin typeface="STIXGeneral-Italic"/>
              </a:rPr>
              <a:t>have to say. Thought itself…arises out of the actuality of incidents, and</a:t>
            </a:r>
          </a:p>
          <a:p>
            <a:pPr algn="l"/>
            <a:r>
              <a:rPr lang="en-US" sz="1600" i="1" dirty="0">
                <a:latin typeface="STIXGeneral-Italic"/>
              </a:rPr>
              <a:t>	</a:t>
            </a:r>
            <a:r>
              <a:rPr lang="en-US" sz="1600" b="0" i="1" u="none" strike="noStrike" baseline="0" dirty="0">
                <a:latin typeface="STIXGeneral-Italic"/>
              </a:rPr>
              <a:t>incidents of lived experience must remain its guideposts by which thinking </a:t>
            </a:r>
          </a:p>
          <a:p>
            <a:pPr algn="l"/>
            <a:r>
              <a:rPr lang="en-US" sz="1600" i="1" dirty="0">
                <a:latin typeface="STIXGeneral-Italic"/>
              </a:rPr>
              <a:t>	</a:t>
            </a:r>
            <a:r>
              <a:rPr lang="en-US" sz="1600" b="0" i="1" u="none" strike="noStrike" baseline="0" dirty="0">
                <a:latin typeface="STIXGeneral-Italic"/>
              </a:rPr>
              <a:t>soars, or into the depths to which it descends. (p. 200)</a:t>
            </a:r>
          </a:p>
          <a:p>
            <a:pPr algn="l"/>
            <a:endParaRPr lang="en-US" sz="1600" i="1" dirty="0">
              <a:latin typeface="STIXGeneral-Italic"/>
            </a:endParaRPr>
          </a:p>
          <a:p>
            <a:pPr algn="l"/>
            <a:endParaRPr lang="en-US" sz="1600" i="1" dirty="0">
              <a:latin typeface="STIXGeneral-Italic"/>
            </a:endParaRPr>
          </a:p>
          <a:p>
            <a:pPr algn="l"/>
            <a:endParaRPr lang="en-US" sz="1600" i="1" dirty="0">
              <a:latin typeface="STIXGeneral-Italic"/>
            </a:endParaRPr>
          </a:p>
          <a:p>
            <a:pPr algn="l"/>
            <a:r>
              <a:rPr lang="en-US" sz="1200" b="0" i="0" u="none" strike="noStrike" baseline="0" dirty="0">
                <a:latin typeface="STIXGeneral-Regular"/>
              </a:rPr>
              <a:t>Arendt, H. (2018). </a:t>
            </a:r>
            <a:r>
              <a:rPr lang="en-US" sz="1200" b="0" i="1" u="none" strike="noStrike" baseline="0" dirty="0">
                <a:latin typeface="STIXGeneral-Italic"/>
              </a:rPr>
              <a:t>Thinking without a banister: Essays in understanding 1953-1975</a:t>
            </a:r>
            <a:r>
              <a:rPr lang="en-US" sz="1200" b="0" i="0" u="none" strike="noStrike" baseline="0" dirty="0">
                <a:latin typeface="STIXGeneral-Regular"/>
              </a:rPr>
              <a:t>. </a:t>
            </a:r>
            <a:r>
              <a:rPr lang="en-US" sz="1200" b="0" i="0" u="none" strike="noStrike" baseline="0" dirty="0" err="1">
                <a:latin typeface="STIXGeneral-Regular"/>
              </a:rPr>
              <a:t>Schocken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76148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9250"/>
            <a:ext cx="7772400" cy="634482"/>
          </a:xfrm>
        </p:spPr>
        <p:txBody>
          <a:bodyPr/>
          <a:lstStyle/>
          <a:p>
            <a:r>
              <a:rPr lang="en-IE" sz="1800" dirty="0"/>
              <a:t>Critical Theory and TL – Allies for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76399"/>
            <a:ext cx="7772400" cy="4593771"/>
          </a:xfrm>
        </p:spPr>
        <p:txBody>
          <a:bodyPr/>
          <a:lstStyle/>
          <a:p>
            <a:r>
              <a:rPr lang="en-IE" sz="1600" dirty="0"/>
              <a:t>Jürgen Habermas – Mezirow relied on Habermas for </a:t>
            </a:r>
          </a:p>
          <a:p>
            <a:r>
              <a:rPr lang="en-IE" sz="1600" dirty="0"/>
              <a:t>	kinds of learning – instrumental, interpersonal, emancipatory;</a:t>
            </a:r>
          </a:p>
          <a:p>
            <a:r>
              <a:rPr lang="en-IE" sz="1600" dirty="0"/>
              <a:t>	communicative action = the kinds of conversations that are</a:t>
            </a:r>
          </a:p>
          <a:p>
            <a:r>
              <a:rPr lang="en-IE" sz="1600" dirty="0"/>
              <a:t>	emancipatory, democratic, will formation, transformative.</a:t>
            </a:r>
          </a:p>
          <a:p>
            <a:r>
              <a:rPr lang="en-IE" sz="1600" dirty="0"/>
              <a:t>	Unfortunately, for many this is too rational, cognitive…pathology is</a:t>
            </a:r>
          </a:p>
          <a:p>
            <a:r>
              <a:rPr lang="en-IE" sz="1600" dirty="0"/>
              <a:t>	miscommunication</a:t>
            </a:r>
          </a:p>
          <a:p>
            <a:endParaRPr lang="en-IE" sz="1600" dirty="0"/>
          </a:p>
          <a:p>
            <a:r>
              <a:rPr lang="en-IE" sz="1600" dirty="0"/>
              <a:t>Axel Honneth – a recognition turn in critical theory:</a:t>
            </a:r>
          </a:p>
          <a:p>
            <a:r>
              <a:rPr lang="en-IE" sz="1600" dirty="0"/>
              <a:t>	recognition in childhood and family		Bowlby</a:t>
            </a:r>
          </a:p>
          <a:p>
            <a:r>
              <a:rPr lang="en-IE" sz="1600" dirty="0"/>
              <a:t>	in adulthood in society/ state through laws	Laws</a:t>
            </a:r>
          </a:p>
          <a:p>
            <a:r>
              <a:rPr lang="en-IE" sz="1600" dirty="0"/>
              <a:t>	and in the realm of work/community.		Work</a:t>
            </a:r>
          </a:p>
          <a:p>
            <a:r>
              <a:rPr lang="en-IE" sz="1600" dirty="0"/>
              <a:t>	Recognition is very often experienced by returning to learning and</a:t>
            </a:r>
          </a:p>
          <a:p>
            <a:r>
              <a:rPr lang="en-IE" sz="1600" dirty="0"/>
              <a:t>	that experience is both deeply personal and political.</a:t>
            </a:r>
          </a:p>
          <a:p>
            <a:r>
              <a:rPr lang="en-IE" sz="1600" dirty="0"/>
              <a:t>	Social pathology is misrecognition.</a:t>
            </a:r>
          </a:p>
          <a:p>
            <a:endParaRPr lang="en-IE" sz="1600" dirty="0"/>
          </a:p>
          <a:p>
            <a:r>
              <a:rPr lang="en-IE" sz="1600" dirty="0"/>
              <a:t>Oskar Negt (and his film-making friend Alexander Kluge)</a:t>
            </a:r>
          </a:p>
          <a:p>
            <a:r>
              <a:rPr lang="en-IE" sz="1600" dirty="0"/>
              <a:t>	“Experiences of the world unite!”</a:t>
            </a:r>
          </a:p>
        </p:txBody>
      </p:sp>
    </p:spTree>
    <p:extLst>
      <p:ext uri="{BB962C8B-B14F-4D97-AF65-F5344CB8AC3E}">
        <p14:creationId xmlns:p14="http://schemas.microsoft.com/office/powerpoint/2010/main" val="1820165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325" y="285750"/>
            <a:ext cx="7772400" cy="1143000"/>
          </a:xfrm>
        </p:spPr>
        <p:txBody>
          <a:bodyPr/>
          <a:lstStyle/>
          <a:p>
            <a:r>
              <a:rPr lang="en-IE" sz="1800" dirty="0"/>
              <a:t>Useful concepts from </a:t>
            </a:r>
            <a:r>
              <a:rPr lang="en-IE" sz="1800" dirty="0" err="1"/>
              <a:t>Negt</a:t>
            </a:r>
            <a:r>
              <a:rPr lang="en-IE" sz="1800" dirty="0"/>
              <a:t> &amp; Kluge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49" y="2066925"/>
            <a:ext cx="7772399" cy="4095750"/>
          </a:xfrm>
        </p:spPr>
        <p:txBody>
          <a:bodyPr/>
          <a:lstStyle/>
          <a:p>
            <a:r>
              <a:rPr lang="en-IE" sz="1600" dirty="0"/>
              <a:t>Experience as dialectical;</a:t>
            </a:r>
          </a:p>
          <a:p>
            <a:endParaRPr lang="en-IE" sz="1600" dirty="0"/>
          </a:p>
          <a:p>
            <a:r>
              <a:rPr lang="en-IE" sz="1600" dirty="0"/>
              <a:t>Experience of Neoliberal Capitalism;</a:t>
            </a:r>
          </a:p>
          <a:p>
            <a:endParaRPr lang="en-IE" sz="1600" dirty="0"/>
          </a:p>
          <a:p>
            <a:r>
              <a:rPr lang="en-IE" sz="1600" dirty="0"/>
              <a:t>From Reconstructing Experience (Dewey) to Transforming Experience (TL) to Transforming Experience Dialectically;</a:t>
            </a:r>
          </a:p>
          <a:p>
            <a:endParaRPr lang="en-IE" sz="1600" dirty="0"/>
          </a:p>
          <a:p>
            <a:r>
              <a:rPr lang="en-IE" sz="1600" dirty="0"/>
              <a:t>Sociological imagination</a:t>
            </a:r>
          </a:p>
          <a:p>
            <a:endParaRPr lang="en-IE" sz="1600" dirty="0"/>
          </a:p>
          <a:p>
            <a:r>
              <a:rPr lang="en-IE" sz="1600" dirty="0"/>
              <a:t>Obstinacy</a:t>
            </a:r>
          </a:p>
          <a:p>
            <a:endParaRPr lang="en-IE" sz="1600" dirty="0"/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238566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685800"/>
          </a:xfrm>
        </p:spPr>
        <p:txBody>
          <a:bodyPr/>
          <a:lstStyle/>
          <a:p>
            <a:r>
              <a:rPr lang="en-IE" sz="1800" dirty="0"/>
              <a:t>Oskar </a:t>
            </a:r>
            <a:r>
              <a:rPr lang="en-IE" sz="1800" dirty="0" err="1"/>
              <a:t>Negt</a:t>
            </a:r>
            <a:r>
              <a:rPr lang="en-IE" sz="1800" dirty="0"/>
              <a:t> &amp; Alexander Kluge: Concepts for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7086600" cy="4648200"/>
          </a:xfrm>
        </p:spPr>
        <p:txBody>
          <a:bodyPr/>
          <a:lstStyle/>
          <a:p>
            <a:r>
              <a:rPr lang="en-IE" sz="1600" dirty="0"/>
              <a:t>The Age of Experience and why is it so important?</a:t>
            </a:r>
          </a:p>
          <a:p>
            <a:r>
              <a:rPr lang="en-IE" sz="1600" dirty="0"/>
              <a:t>	The public sphere, democracy and critical social change</a:t>
            </a:r>
          </a:p>
          <a:p>
            <a:endParaRPr lang="en-IE" sz="1600" dirty="0"/>
          </a:p>
          <a:p>
            <a:r>
              <a:rPr lang="en-IE" sz="1600" dirty="0"/>
              <a:t>Experience as Dialectical</a:t>
            </a:r>
          </a:p>
          <a:p>
            <a:endParaRPr lang="en-IE" sz="1600" dirty="0"/>
          </a:p>
          <a:p>
            <a:r>
              <a:rPr lang="en-IE" sz="1600" dirty="0"/>
              <a:t>The Sociological Imagination….beyond the dominance of the psychological </a:t>
            </a:r>
          </a:p>
          <a:p>
            <a:r>
              <a:rPr lang="en-IE" sz="1600" dirty="0"/>
              <a:t>	imagination?</a:t>
            </a:r>
          </a:p>
          <a:p>
            <a:r>
              <a:rPr lang="en-IE" sz="1600" dirty="0"/>
              <a:t>	</a:t>
            </a:r>
            <a:r>
              <a:rPr lang="en-IE" sz="1600" dirty="0" err="1"/>
              <a:t>C.Wright</a:t>
            </a:r>
            <a:r>
              <a:rPr lang="en-IE" sz="1600" dirty="0"/>
              <a:t> Mills, Alfred Schutz</a:t>
            </a:r>
          </a:p>
          <a:p>
            <a:r>
              <a:rPr lang="en-IE" sz="1600" dirty="0"/>
              <a:t>	The next big idea </a:t>
            </a:r>
            <a:r>
              <a:rPr lang="en-IE" sz="1600" dirty="0" err="1"/>
              <a:t>Negt</a:t>
            </a:r>
            <a:r>
              <a:rPr lang="en-IE" sz="1600" dirty="0"/>
              <a:t>…..beyond Freire and into European </a:t>
            </a:r>
          </a:p>
          <a:p>
            <a:r>
              <a:rPr lang="en-IE" sz="1600"/>
              <a:t>	Critical </a:t>
            </a:r>
            <a:r>
              <a:rPr lang="en-IE" sz="1600" dirty="0"/>
              <a:t>Theory (again)!</a:t>
            </a:r>
          </a:p>
        </p:txBody>
      </p:sp>
    </p:spTree>
    <p:extLst>
      <p:ext uri="{BB962C8B-B14F-4D97-AF65-F5344CB8AC3E}">
        <p14:creationId xmlns:p14="http://schemas.microsoft.com/office/powerpoint/2010/main" val="1365171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419100"/>
            <a:ext cx="7772400" cy="1143000"/>
          </a:xfrm>
        </p:spPr>
        <p:txBody>
          <a:bodyPr/>
          <a:lstStyle/>
          <a:p>
            <a:r>
              <a:rPr lang="en-IE" sz="1800" dirty="0"/>
              <a:t>Modern Times – Charlie Chaplin via Fleming to </a:t>
            </a:r>
            <a:r>
              <a:rPr lang="en-IE" sz="1800" dirty="0" err="1"/>
              <a:t>Negt</a:t>
            </a:r>
            <a:br>
              <a:rPr lang="en-IE" sz="1800"/>
            </a:br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474" y="2181225"/>
            <a:ext cx="7705725" cy="1752600"/>
          </a:xfrm>
        </p:spPr>
        <p:txBody>
          <a:bodyPr/>
          <a:lstStyle/>
          <a:p>
            <a:endParaRPr lang="en-IE" sz="1600" dirty="0">
              <a:hlinkClick r:id="rId3"/>
            </a:endParaRPr>
          </a:p>
          <a:p>
            <a:r>
              <a:rPr lang="en-IE" sz="1600" dirty="0">
                <a:hlinkClick r:id="rId3"/>
              </a:rPr>
              <a:t>https://www.bing.com/videos/riverview/relatedvideo?q=charlie+chaplin+modern+times+factory+scene&amp;mid=BD1B6CE674D4FEF7DC0ABD1B6CE674D4FEF7DC0A&amp;FORM=VIRE</a:t>
            </a:r>
          </a:p>
          <a:p>
            <a:endParaRPr lang="en-IE" sz="1600" dirty="0">
              <a:hlinkClick r:id="rId3"/>
            </a:endParaRPr>
          </a:p>
          <a:p>
            <a:endParaRPr lang="en-IE" sz="1600" dirty="0">
              <a:hlinkClick r:id="rId3"/>
            </a:endParaRPr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1186591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4585B-1F9F-BB0F-DACE-AE2F5C04D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7156"/>
            <a:ext cx="7886700" cy="408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F3C70-08B5-F0C9-939B-46465F693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743450" y="4764881"/>
            <a:ext cx="4286250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5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C850-D448-7D42-EDFF-5998F209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9100"/>
            <a:ext cx="7772400" cy="885825"/>
          </a:xfrm>
        </p:spPr>
        <p:txBody>
          <a:bodyPr/>
          <a:lstStyle/>
          <a:p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47EC4-B9CE-0AF3-A8B7-91B3EF02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800225"/>
            <a:ext cx="7772399" cy="406717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strengths and weakness of transformative learning following 45 years of research and scholarship.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opportunities for future progress through research, teaching and scholarship.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challenges from powerful social, institutional and policy imperatives that prioritize instrumental and functional thinking.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emerging threats from global rise of far-right movements and other forms of uncritical thinking.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transformative learning help address various crises that face the world, especially climate change?</a:t>
            </a:r>
          </a:p>
          <a:p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208794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419100"/>
            <a:ext cx="7772400" cy="1143000"/>
          </a:xfrm>
        </p:spPr>
        <p:txBody>
          <a:bodyPr/>
          <a:lstStyle/>
          <a:p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6" y="2114550"/>
            <a:ext cx="7867650" cy="1752600"/>
          </a:xfrm>
        </p:spPr>
        <p:txBody>
          <a:bodyPr/>
          <a:lstStyle/>
          <a:p>
            <a:r>
              <a:rPr lang="en-US" sz="1600" dirty="0"/>
              <a:t>Alfred Schutz (1967):</a:t>
            </a:r>
          </a:p>
          <a:p>
            <a:r>
              <a:rPr lang="en-US" sz="1600" dirty="0"/>
              <a:t>By the term ‘wide-</a:t>
            </a:r>
            <a:r>
              <a:rPr lang="en-US" sz="1600" dirty="0" err="1"/>
              <a:t>awakeness</a:t>
            </a:r>
            <a:r>
              <a:rPr lang="en-US" sz="1600" dirty="0"/>
              <a:t>’ we want to denote a plane of consciousness of highest</a:t>
            </a:r>
          </a:p>
          <a:p>
            <a:r>
              <a:rPr lang="en-US" sz="1600" dirty="0"/>
              <a:t>tension originating in an attitude of full attention to life and its requirements. Only the </a:t>
            </a:r>
          </a:p>
          <a:p>
            <a:r>
              <a:rPr lang="en-US" sz="1600" dirty="0"/>
              <a:t>performing and especially the working self is fully interested in life and, hence, wide-</a:t>
            </a:r>
          </a:p>
          <a:p>
            <a:r>
              <a:rPr lang="en-US" sz="1600" dirty="0"/>
              <a:t>awake…. This attention is an active, not a passive one. Passive attention is the </a:t>
            </a:r>
          </a:p>
          <a:p>
            <a:r>
              <a:rPr lang="en-US" sz="1600" dirty="0"/>
              <a:t>opposite to full awareness. (p. 213)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You have to wake people up. To </a:t>
            </a:r>
            <a:r>
              <a:rPr lang="en-US" sz="1600" dirty="0" err="1"/>
              <a:t>revolutionise</a:t>
            </a:r>
            <a:r>
              <a:rPr lang="en-US" sz="1600" dirty="0"/>
              <a:t> their way of identifying things. You’ve </a:t>
            </a:r>
          </a:p>
          <a:p>
            <a:r>
              <a:rPr lang="en-US" sz="1600" dirty="0"/>
              <a:t>got to create images they won’t accept…Force them to understand that they’re living </a:t>
            </a:r>
          </a:p>
          <a:p>
            <a:r>
              <a:rPr lang="en-US" sz="1600" dirty="0"/>
              <a:t>in a pretty queer world. A world that is not reassuring. A world that’s not what they think it is.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401359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375" y="200025"/>
            <a:ext cx="7772400" cy="1143000"/>
          </a:xfrm>
        </p:spPr>
        <p:txBody>
          <a:bodyPr/>
          <a:lstStyle/>
          <a:p>
            <a:r>
              <a:rPr lang="en-IE" sz="1800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375" y="1762125"/>
            <a:ext cx="7439025" cy="4105275"/>
          </a:xfrm>
        </p:spPr>
        <p:txBody>
          <a:bodyPr/>
          <a:lstStyle/>
          <a:p>
            <a:r>
              <a:rPr lang="en-US" sz="2000" dirty="0"/>
              <a:t>This requires, I think, an integrated theory of critical reflection on experience, and a democracy that seeks to tackle inequality, exclusions, and misrecognition, being mindful of the dynamics of capitalism and alert to the extraordinary nature of human capacities. </a:t>
            </a:r>
          </a:p>
          <a:p>
            <a:endParaRPr lang="en-US" sz="2000" dirty="0"/>
          </a:p>
          <a:p>
            <a:r>
              <a:rPr lang="en-US" sz="2000" dirty="0"/>
              <a:t>I suggest that Dewey (1937), Freire, Mezirow, </a:t>
            </a:r>
            <a:r>
              <a:rPr lang="en-US" sz="2000" dirty="0" err="1"/>
              <a:t>Negt</a:t>
            </a:r>
            <a:r>
              <a:rPr lang="en-US" sz="2000" dirty="0"/>
              <a:t>, and Kluge offer useful way points for such a theory – a theory that will introduce and induce perplexity, curiosity, thinking, critical reflection and lead students to wide-</a:t>
            </a:r>
            <a:r>
              <a:rPr lang="en-US" sz="2000" dirty="0" err="1"/>
              <a:t>awakeness</a:t>
            </a:r>
            <a:r>
              <a:rPr lang="en-US" sz="2000" dirty="0"/>
              <a:t>, to imagine and become active agents of personal and social transformation….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42517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016" y="195943"/>
            <a:ext cx="7772400" cy="681135"/>
          </a:xfrm>
        </p:spPr>
        <p:txBody>
          <a:bodyPr/>
          <a:lstStyle/>
          <a:p>
            <a:r>
              <a:rPr lang="en-US" sz="1800" dirty="0"/>
              <a:t>Publications in 2023</a:t>
            </a:r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538" y="1250302"/>
            <a:ext cx="7542245" cy="4514461"/>
          </a:xfrm>
        </p:spPr>
        <p:txBody>
          <a:bodyPr/>
          <a:lstStyle/>
          <a:p>
            <a:r>
              <a:rPr lang="en-US" sz="1600" dirty="0"/>
              <a:t>Fleming, T. (in press, 2023). Experience and sociological imagination: Transforming the researcher’s learner identity. </a:t>
            </a:r>
            <a:r>
              <a:rPr lang="en-US" sz="1600" i="1" dirty="0"/>
              <a:t>European Journal for Research on the Education and Learning of Adults</a:t>
            </a:r>
            <a:r>
              <a:rPr lang="en-US" sz="1600" dirty="0"/>
              <a:t> (RELA),</a:t>
            </a:r>
          </a:p>
          <a:p>
            <a:r>
              <a:rPr lang="en-IE" sz="1600" dirty="0">
                <a:hlinkClick r:id="rId3"/>
              </a:rPr>
              <a:t>http://www.tedfleming.net/doc/Transforming_Researcher_incl_author_name.pdf</a:t>
            </a:r>
            <a:endParaRPr lang="en-IE" sz="1600" dirty="0"/>
          </a:p>
          <a:p>
            <a:endParaRPr lang="en-IE" sz="1600" dirty="0"/>
          </a:p>
          <a:p>
            <a:endParaRPr lang="en-IE" sz="1600" dirty="0"/>
          </a:p>
          <a:p>
            <a:r>
              <a:rPr lang="en-US" sz="1600" dirty="0"/>
              <a:t>Fleming, T. (2023). Transformative learning and experience: Fostering</a:t>
            </a:r>
          </a:p>
          <a:p>
            <a:r>
              <a:rPr lang="en-US" sz="1600" dirty="0"/>
              <a:t>new learning links between the personal and political.</a:t>
            </a:r>
          </a:p>
          <a:p>
            <a:r>
              <a:rPr lang="en-US" sz="1600" i="1" dirty="0"/>
              <a:t>International Journal of Adult Education and Technology, 14</a:t>
            </a:r>
            <a:r>
              <a:rPr lang="en-US" sz="1600" dirty="0"/>
              <a:t>(1), 1-13.</a:t>
            </a:r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http://www.tedfleming.net/doc/Transformative-Learning-and-Experience_-Forging-New-Learning-Links-Between-the-Personal-and-Political.pdf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849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C850-D448-7D42-EDFF-5998F209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9100"/>
            <a:ext cx="7772400" cy="885825"/>
          </a:xfrm>
        </p:spPr>
        <p:txBody>
          <a:bodyPr/>
          <a:lstStyle/>
          <a:p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47EC4-B9CE-0AF3-A8B7-91B3EF02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800225"/>
            <a:ext cx="7772399" cy="4067175"/>
          </a:xfrm>
        </p:spPr>
        <p:txBody>
          <a:bodyPr/>
          <a:lstStyle/>
          <a:p>
            <a:endParaRPr lang="en-I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D495A-DD07-DCEF-7D23-96C406F6A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800225"/>
            <a:ext cx="116647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E633D-E890-B2B0-16BD-B68818E6F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74" y="1787626"/>
            <a:ext cx="1166470" cy="1641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570F6-A9DB-5F33-7AC6-1AB1C5220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49" y="1787626"/>
            <a:ext cx="1066800" cy="160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A45C7-39D7-F3D4-7CF8-219A8CBD9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19" y="1800225"/>
            <a:ext cx="1126414" cy="158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FE32F1-40C4-4972-F100-00A073F89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03" y="1800225"/>
            <a:ext cx="1069015" cy="1587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126247-29CD-1E06-F219-A3EFCCD086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1" y="1800225"/>
            <a:ext cx="1100737" cy="1587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34AF69-6874-2C12-F1D8-0FEDC72304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600447"/>
            <a:ext cx="1166469" cy="17497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D7234C-0775-7288-A7DE-1A951D1E0A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74" y="3600447"/>
            <a:ext cx="118797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8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C850-D448-7D42-EDFF-5998F209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9100"/>
            <a:ext cx="7772400" cy="885825"/>
          </a:xfrm>
        </p:spPr>
        <p:txBody>
          <a:bodyPr/>
          <a:lstStyle/>
          <a:p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47EC4-B9CE-0AF3-A8B7-91B3EF02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800225"/>
            <a:ext cx="7772399" cy="4067175"/>
          </a:xfrm>
        </p:spPr>
        <p:txBody>
          <a:bodyPr/>
          <a:lstStyle/>
          <a:p>
            <a:endParaRPr lang="en-I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6E8BC-2830-8DD7-1D80-1D88AB98D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3" y="1800225"/>
            <a:ext cx="1472099" cy="1990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01F2A-7217-788F-9812-222D2BFFF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26" y="1800225"/>
            <a:ext cx="1394924" cy="2022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4CCCD5-5243-8178-65A0-B1D66B84F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78" y="1800225"/>
            <a:ext cx="1426464" cy="2048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1A864C-574D-B7AD-55B9-009BE1498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31" y="1800226"/>
            <a:ext cx="1426464" cy="2029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E50E4C-AE3A-1133-B429-1149BAB492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89" y="1832051"/>
            <a:ext cx="1329514" cy="20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3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C850-D448-7D42-EDFF-5998F209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9100"/>
            <a:ext cx="7772400" cy="885825"/>
          </a:xfrm>
        </p:spPr>
        <p:txBody>
          <a:bodyPr/>
          <a:lstStyle/>
          <a:p>
            <a:r>
              <a:rPr lang="en-IE" sz="1800" dirty="0" err="1"/>
              <a:t>ITLAssociation</a:t>
            </a:r>
            <a:r>
              <a:rPr lang="en-IE" sz="1800" dirty="0"/>
              <a:t> Conferences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47EC4-B9CE-0AF3-A8B7-91B3EF02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800225"/>
            <a:ext cx="7772399" cy="4067175"/>
          </a:xfrm>
        </p:spPr>
        <p:txBody>
          <a:bodyPr/>
          <a:lstStyle/>
          <a:p>
            <a:r>
              <a:rPr lang="en-IE" sz="1600" dirty="0"/>
              <a:t>1998- 2022 &amp; 2024</a:t>
            </a:r>
          </a:p>
          <a:p>
            <a:endParaRPr lang="en-I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9BBBE-EF09-7259-76CD-10757627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45" y="2858732"/>
            <a:ext cx="1508847" cy="195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B59B1-1471-2B3E-E24A-F8E618DD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03" y="2858732"/>
            <a:ext cx="1508847" cy="1950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03E587-9B7E-153B-CAA7-EE48EEF39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24" y="2856266"/>
            <a:ext cx="1508847" cy="1952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B0FEF2-9431-A334-485F-29F6BC1B2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77" y="2856266"/>
            <a:ext cx="1508847" cy="1952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61DACA-9BA7-CC57-EC9F-A0BA2CE2FD1E}"/>
              </a:ext>
            </a:extLst>
          </p:cNvPr>
          <p:cNvSpPr txBox="1"/>
          <p:nvPr/>
        </p:nvSpPr>
        <p:spPr>
          <a:xfrm>
            <a:off x="1142999" y="5587484"/>
            <a:ext cx="5667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https://itlc2024.intertla.org/</a:t>
            </a:r>
          </a:p>
        </p:txBody>
      </p:sp>
    </p:spTree>
    <p:extLst>
      <p:ext uri="{BB962C8B-B14F-4D97-AF65-F5344CB8AC3E}">
        <p14:creationId xmlns:p14="http://schemas.microsoft.com/office/powerpoint/2010/main" val="346383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C850-D448-7D42-EDFF-5998F209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9100"/>
            <a:ext cx="7772400" cy="885825"/>
          </a:xfrm>
        </p:spPr>
        <p:txBody>
          <a:bodyPr/>
          <a:lstStyle/>
          <a:p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47EC4-B9CE-0AF3-A8B7-91B3EF02B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800225"/>
            <a:ext cx="7772399" cy="4067175"/>
          </a:xfrm>
        </p:spPr>
        <p:txBody>
          <a:bodyPr/>
          <a:lstStyle/>
          <a:p>
            <a:endParaRPr lang="en-I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A6CA4-B1CB-D5EB-0BA3-60DAB29D2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528618"/>
            <a:ext cx="6663227" cy="61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3EEB8-52B7-18C7-64F6-2B0E9ABE7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17" y="276225"/>
            <a:ext cx="5102183" cy="57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19100"/>
            <a:ext cx="7772400" cy="532622"/>
          </a:xfrm>
        </p:spPr>
        <p:txBody>
          <a:bodyPr/>
          <a:lstStyle/>
          <a:p>
            <a:r>
              <a:rPr lang="en-IE" sz="1800" dirty="0"/>
              <a:t>What is TL?        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082352"/>
            <a:ext cx="7557796" cy="4170784"/>
          </a:xfrm>
        </p:spPr>
        <p:txBody>
          <a:bodyPr/>
          <a:lstStyle/>
          <a:p>
            <a:pPr algn="l"/>
            <a:r>
              <a:rPr lang="en-IE" sz="1600" b="0" i="0" u="none" strike="noStrike" baseline="0" dirty="0">
                <a:latin typeface="AdvOT6eb13881"/>
              </a:rPr>
              <a:t>For Mezirow (2000: 7</a:t>
            </a:r>
            <a:r>
              <a:rPr lang="en-IE" sz="1600" b="0" i="0" u="none" strike="noStrike" baseline="0" dirty="0">
                <a:latin typeface="AdvOT6eb13881+20"/>
              </a:rPr>
              <a:t>–</a:t>
            </a:r>
            <a:r>
              <a:rPr lang="en-IE" sz="1600" b="0" i="0" u="none" strike="noStrike" baseline="0" dirty="0">
                <a:latin typeface="AdvOT6eb13881"/>
              </a:rPr>
              <a:t>8) transformative learning is:</a:t>
            </a:r>
          </a:p>
          <a:p>
            <a:pPr algn="l"/>
            <a:r>
              <a:rPr lang="en-IE" sz="1600" dirty="0">
                <a:latin typeface="AdvOT6eb13881"/>
              </a:rPr>
              <a:t>		</a:t>
            </a:r>
            <a:endParaRPr lang="en-IE" sz="1600" b="0" i="0" u="none" strike="noStrike" baseline="0" dirty="0">
              <a:latin typeface="AdvOT6eb13881"/>
            </a:endParaRPr>
          </a:p>
          <a:p>
            <a:pPr algn="l"/>
            <a:r>
              <a:rPr lang="en-US" sz="1600" b="0" i="0" u="none" strike="noStrike" baseline="0" dirty="0">
                <a:latin typeface="AdvOTb3fe6945.I"/>
              </a:rPr>
              <a:t>	the process by which we transform our taken-for-granted frames of reference </a:t>
            </a:r>
          </a:p>
          <a:p>
            <a:pPr algn="l"/>
            <a:r>
              <a:rPr lang="en-US" sz="1600" dirty="0">
                <a:latin typeface="AdvOTb3fe6945.I"/>
              </a:rPr>
              <a:t>	</a:t>
            </a:r>
            <a:r>
              <a:rPr lang="en-US" sz="1600" b="0" i="0" u="none" strike="noStrike" baseline="0" dirty="0">
                <a:latin typeface="AdvOTb3fe6945.I"/>
              </a:rPr>
              <a:t>(meaning perspectives, habits of mind, mind-sets) to make them more </a:t>
            </a:r>
          </a:p>
          <a:p>
            <a:pPr algn="l"/>
            <a:r>
              <a:rPr lang="en-US" sz="1600" dirty="0">
                <a:latin typeface="AdvOTb3fe6945.I"/>
              </a:rPr>
              <a:t>	</a:t>
            </a:r>
            <a:r>
              <a:rPr lang="en-US" sz="1600" b="0" i="0" u="none" strike="noStrike" baseline="0" dirty="0">
                <a:latin typeface="AdvOTb3fe6945.I"/>
              </a:rPr>
              <a:t>inclusive, discriminating, open, emotionally capable of change, and re</a:t>
            </a:r>
            <a:r>
              <a:rPr lang="en-US" sz="1600" b="0" i="0" u="none" strike="noStrike" baseline="0" dirty="0">
                <a:latin typeface="AdvOTb3fe6945.I+fb"/>
              </a:rPr>
              <a:t>fl</a:t>
            </a:r>
            <a:r>
              <a:rPr lang="en-US" sz="1600" b="0" i="0" u="none" strike="noStrike" baseline="0" dirty="0">
                <a:latin typeface="AdvOTb3fe6945.I"/>
              </a:rPr>
              <a:t>ective </a:t>
            </a:r>
          </a:p>
          <a:p>
            <a:pPr algn="l"/>
            <a:r>
              <a:rPr lang="en-US" sz="1600" dirty="0">
                <a:latin typeface="AdvOTb3fe6945.I"/>
              </a:rPr>
              <a:t>	</a:t>
            </a:r>
            <a:r>
              <a:rPr lang="en-US" sz="1600" b="0" i="0" u="none" strike="noStrike" baseline="0" dirty="0">
                <a:latin typeface="AdvOTb3fe6945.I"/>
              </a:rPr>
              <a:t>so that they may generate beliefs and opinions that will prove more true or </a:t>
            </a:r>
          </a:p>
          <a:p>
            <a:pPr algn="l"/>
            <a:r>
              <a:rPr lang="en-US" sz="1600" dirty="0">
                <a:latin typeface="AdvOTb3fe6945.I"/>
              </a:rPr>
              <a:t>	</a:t>
            </a:r>
            <a:r>
              <a:rPr lang="en-US" sz="1600" b="0" i="0" u="none" strike="noStrike" baseline="0" dirty="0">
                <a:latin typeface="AdvOTb3fe6945.I"/>
              </a:rPr>
              <a:t>justi</a:t>
            </a:r>
            <a:r>
              <a:rPr lang="en-US" sz="1600" b="0" i="0" u="none" strike="noStrike" baseline="0" dirty="0">
                <a:latin typeface="AdvOTb3fe6945.I+fb"/>
              </a:rPr>
              <a:t>fi</a:t>
            </a:r>
            <a:r>
              <a:rPr lang="en-US" sz="1600" b="0" i="0" u="none" strike="noStrike" baseline="0" dirty="0">
                <a:latin typeface="AdvOTb3fe6945.I"/>
              </a:rPr>
              <a:t>ed to guide action.</a:t>
            </a:r>
          </a:p>
          <a:p>
            <a:pPr algn="l"/>
            <a:endParaRPr lang="en-IE" sz="1600" b="0" i="0" u="none" strike="noStrike" baseline="0" dirty="0">
              <a:latin typeface="AdvOTb3fe6945.I"/>
            </a:endParaRPr>
          </a:p>
          <a:p>
            <a:pPr algn="l"/>
            <a:r>
              <a:rPr lang="en-US" sz="1600" b="0" i="0" u="none" strike="noStrike" baseline="0" dirty="0">
                <a:latin typeface="STIXGeneral-Regular"/>
              </a:rPr>
              <a:t>Transformative learning is according to Mezirow (1985, p. 22) the; </a:t>
            </a:r>
          </a:p>
          <a:p>
            <a:pPr algn="l"/>
            <a:r>
              <a:rPr lang="en-US" sz="1600" dirty="0">
                <a:latin typeface="STIXGeneral-Regular"/>
              </a:rPr>
              <a:t>	</a:t>
            </a:r>
            <a:r>
              <a:rPr lang="en-US" sz="1600" b="0" u="none" strike="noStrike" baseline="0" dirty="0">
                <a:latin typeface="STIXGeneral-Italic"/>
              </a:rPr>
              <a:t>…the process of becoming critically aware of how and why the structure of </a:t>
            </a:r>
          </a:p>
          <a:p>
            <a:pPr algn="l"/>
            <a:r>
              <a:rPr lang="en-US" sz="1600" dirty="0">
                <a:latin typeface="STIXGeneral-Italic"/>
              </a:rPr>
              <a:t>	</a:t>
            </a:r>
            <a:r>
              <a:rPr lang="en-US" sz="1600" b="0" u="none" strike="noStrike" baseline="0" dirty="0">
                <a:latin typeface="STIXGeneral-Italic"/>
              </a:rPr>
              <a:t>our psychocultural assumptions has come to constrain the way in which we </a:t>
            </a:r>
          </a:p>
          <a:p>
            <a:pPr algn="l"/>
            <a:r>
              <a:rPr lang="en-US" sz="1600" dirty="0">
                <a:latin typeface="STIXGeneral-Italic"/>
              </a:rPr>
              <a:t>	</a:t>
            </a:r>
            <a:r>
              <a:rPr lang="en-US" sz="1600" b="0" u="none" strike="noStrike" baseline="0" dirty="0">
                <a:latin typeface="STIXGeneral-Italic"/>
              </a:rPr>
              <a:t>perceive our world, of reconstituting that structure in a way that allows us to </a:t>
            </a:r>
          </a:p>
          <a:p>
            <a:pPr algn="l"/>
            <a:r>
              <a:rPr lang="en-US" sz="1600" dirty="0">
                <a:latin typeface="STIXGeneral-Italic"/>
              </a:rPr>
              <a:t>	</a:t>
            </a:r>
            <a:r>
              <a:rPr lang="en-US" sz="1600" b="0" u="none" strike="noStrike" baseline="0" dirty="0">
                <a:latin typeface="STIXGeneral-Italic"/>
              </a:rPr>
              <a:t>be more inclusive and discriminating in our integrating of experience and to </a:t>
            </a:r>
          </a:p>
          <a:p>
            <a:pPr algn="l"/>
            <a:r>
              <a:rPr lang="en-US" sz="1600" dirty="0">
                <a:latin typeface="STIXGeneral-Italic"/>
              </a:rPr>
              <a:t>	a</a:t>
            </a:r>
            <a:r>
              <a:rPr lang="en-US" sz="1600" b="0" u="none" strike="noStrike" baseline="0" dirty="0">
                <a:latin typeface="STIXGeneral-Italic"/>
              </a:rPr>
              <a:t>ct </a:t>
            </a:r>
            <a:r>
              <a:rPr lang="en-IE" sz="1600" b="0" u="none" strike="noStrike" baseline="0" dirty="0">
                <a:latin typeface="STIXGeneral-Italic"/>
              </a:rPr>
              <a:t>on these new understandings...</a:t>
            </a:r>
            <a:endParaRPr lang="en-US" sz="1600" b="0" u="none" strike="noStrike" baseline="0" dirty="0">
              <a:latin typeface="AdvOTb3fe6945.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50916-737A-7748-8DEF-8B5051FFF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4420" y="5827745"/>
            <a:ext cx="7848600" cy="1222310"/>
          </a:xfrm>
        </p:spPr>
        <p:txBody>
          <a:bodyPr/>
          <a:lstStyle/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Mezirow, J. (1985). A critical theory of self-directed learning. In S. Brookfield (Ed.), </a:t>
            </a:r>
            <a:r>
              <a:rPr lang="en-IE" sz="1200" b="0" i="1" u="none" strike="noStrike" baseline="0" dirty="0"/>
              <a:t>Self-directed </a:t>
            </a:r>
            <a:r>
              <a:rPr lang="en-US" sz="1200" b="0" i="1" u="none" strike="noStrike" baseline="0" dirty="0"/>
              <a:t>learning from </a:t>
            </a:r>
          </a:p>
          <a:p>
            <a:pPr algn="l"/>
            <a:r>
              <a:rPr lang="en-US" sz="1200" b="0" i="1" u="none" strike="noStrike" baseline="0" dirty="0"/>
              <a:t>	theory to practice </a:t>
            </a:r>
            <a:r>
              <a:rPr lang="en-US" sz="1200" b="0" i="0" u="none" strike="noStrike" baseline="0" dirty="0"/>
              <a:t>(pp. 17–30). San Francisco, CA: Jossey-Bass.</a:t>
            </a:r>
          </a:p>
          <a:p>
            <a:pPr algn="l"/>
            <a:endParaRPr lang="en-US" sz="1200" b="0" i="0" u="none" strike="noStrike" baseline="0" dirty="0"/>
          </a:p>
          <a:p>
            <a:pPr algn="l"/>
            <a:r>
              <a:rPr lang="en-US" sz="1200" b="0" i="0" u="none" strike="noStrike" baseline="0" dirty="0"/>
              <a:t>Mezirow, J. (2000). Learning to think like an adult: Core concepts of transformation theory. In J. Mezirow &amp; </a:t>
            </a:r>
          </a:p>
          <a:p>
            <a:pPr algn="l"/>
            <a:r>
              <a:rPr lang="en-US" sz="1200" b="0" i="0" u="none" strike="noStrike" baseline="0" dirty="0"/>
              <a:t>	Associates (Eds.), Learning as transformation: Critical perspectives on a theory</a:t>
            </a:r>
          </a:p>
          <a:p>
            <a:pPr algn="l"/>
            <a:r>
              <a:rPr lang="en-US" sz="1200" b="0" i="0" u="none" strike="noStrike" baseline="0" dirty="0"/>
              <a:t>	</a:t>
            </a:r>
            <a:r>
              <a:rPr lang="en-IE" sz="1200" b="0" i="0" u="none" strike="noStrike" baseline="0" dirty="0"/>
              <a:t>in progress (pp. 3–34). San Francisco.</a:t>
            </a:r>
            <a:endParaRPr lang="en-US" sz="1200" b="0" i="0" u="none" strike="noStrike" baseline="0" dirty="0"/>
          </a:p>
          <a:p>
            <a:pPr algn="l"/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4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AB8-D580-7004-2201-FF849C69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38150"/>
            <a:ext cx="7772400" cy="885825"/>
          </a:xfrm>
        </p:spPr>
        <p:txBody>
          <a:bodyPr/>
          <a:lstStyle/>
          <a:p>
            <a:endParaRPr lang="en-IE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DE9E3-9351-4A5E-9197-2D10E7871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47850"/>
            <a:ext cx="7772400" cy="4019550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TL is a critical process of </a:t>
            </a:r>
          </a:p>
          <a:p>
            <a:endParaRPr lang="en-US" sz="1400" dirty="0"/>
          </a:p>
          <a:p>
            <a:r>
              <a:rPr lang="en-US" sz="1400" dirty="0"/>
              <a:t>	becoming critically aware of how and why the structure of our psychocultural </a:t>
            </a:r>
          </a:p>
          <a:p>
            <a:r>
              <a:rPr lang="en-US" sz="1400" dirty="0"/>
              <a:t>	assumptions has come to constrain the way in which we perceive our world, of </a:t>
            </a:r>
          </a:p>
          <a:p>
            <a:r>
              <a:rPr lang="en-US" sz="1400" dirty="0"/>
              <a:t>	reconstituting that structure in a way that allows us to be more inclusive and </a:t>
            </a:r>
          </a:p>
          <a:p>
            <a:r>
              <a:rPr lang="en-US" sz="1400" dirty="0"/>
              <a:t>	discriminating in our integrating of experience and to act on these new </a:t>
            </a:r>
          </a:p>
          <a:p>
            <a:r>
              <a:rPr lang="en-US" sz="1400" dirty="0"/>
              <a:t>	understandings.</a:t>
            </a:r>
            <a:r>
              <a:rPr lang="en-US" sz="1050" dirty="0"/>
              <a:t> 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623336794"/>
      </p:ext>
    </p:extLst>
  </p:cSld>
  <p:clrMapOvr>
    <a:masterClrMapping/>
  </p:clrMapOvr>
</p:sld>
</file>

<file path=ppt/theme/theme1.xml><?xml version="1.0" encoding="utf-8"?>
<a:theme xmlns:a="http://schemas.openxmlformats.org/drawingml/2006/main" name="Ted Theme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</TotalTime>
  <Words>1692</Words>
  <Application>Microsoft Office PowerPoint</Application>
  <PresentationFormat>On-screen Show (4:3)</PresentationFormat>
  <Paragraphs>216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AdvOT6eb13881</vt:lpstr>
      <vt:lpstr>AdvOT6eb13881+20</vt:lpstr>
      <vt:lpstr>AdvOTb3fe6945.I</vt:lpstr>
      <vt:lpstr>AdvOTb3fe6945.I+fb</vt:lpstr>
      <vt:lpstr>Arial</vt:lpstr>
      <vt:lpstr>Calibri</vt:lpstr>
      <vt:lpstr>STIXGeneral-Italic</vt:lpstr>
      <vt:lpstr>STIXGeneral-Regular</vt:lpstr>
      <vt:lpstr>Wingdings</vt:lpstr>
      <vt:lpstr>Ted Theme</vt:lpstr>
      <vt:lpstr>New Directions for Transformative Learning:  Can it be a Critical Pedagogy for World Crises? </vt:lpstr>
      <vt:lpstr>PowerPoint Presentation</vt:lpstr>
      <vt:lpstr>PowerPoint Presentation</vt:lpstr>
      <vt:lpstr>PowerPoint Presentation</vt:lpstr>
      <vt:lpstr>ITLAssociation Conferences </vt:lpstr>
      <vt:lpstr>PowerPoint Presentation</vt:lpstr>
      <vt:lpstr>PowerPoint Presentation</vt:lpstr>
      <vt:lpstr>What is TL?         Slide 1</vt:lpstr>
      <vt:lpstr>PowerPoint Presentation</vt:lpstr>
      <vt:lpstr>What is TL?     Slide  2</vt:lpstr>
      <vt:lpstr>Strengths and Weaknesses</vt:lpstr>
      <vt:lpstr>Weaknesses and Strengths</vt:lpstr>
      <vt:lpstr>Weaknesses</vt:lpstr>
      <vt:lpstr>This is the Age of Experience</vt:lpstr>
      <vt:lpstr>Critical Theory and TL – Allies for the Future</vt:lpstr>
      <vt:lpstr>Useful concepts from Negt &amp; Kluge</vt:lpstr>
      <vt:lpstr>Oskar Negt &amp; Alexander Kluge: Concepts for the future</vt:lpstr>
      <vt:lpstr>Modern Times – Charlie Chaplin via Fleming to Negt </vt:lpstr>
      <vt:lpstr>PowerPoint Presentation</vt:lpstr>
      <vt:lpstr>PowerPoint Presentation</vt:lpstr>
      <vt:lpstr>Conclusion</vt:lpstr>
      <vt:lpstr>Publications in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Directions for Transformative Learning:  Can it be a Critical Pedagogy for World Crises?</dc:title>
  <dc:creator>Reviewer 1</dc:creator>
  <cp:lastModifiedBy>Reviewer 1</cp:lastModifiedBy>
  <cp:revision>14</cp:revision>
  <cp:lastPrinted>2023-10-14T17:15:31Z</cp:lastPrinted>
  <dcterms:created xsi:type="dcterms:W3CDTF">2023-10-10T10:39:30Z</dcterms:created>
  <dcterms:modified xsi:type="dcterms:W3CDTF">2023-10-26T05:32:51Z</dcterms:modified>
</cp:coreProperties>
</file>